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67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Layouts/slideLayout77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3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72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slideLayouts/slideLayout49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slideLayouts/slideLayout68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8.xml" ContentType="application/vnd.openxmlformats-officedocument.presentationml.slide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64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3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Override PartName="/ppt/slideLayouts/slideLayout69.xml" ContentType="application/vnd.openxmlformats-officedocument.presentationml.slideLayout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slideLayouts/slideLayout74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Layouts/slideLayout21.xml" ContentType="application/vnd.openxmlformats-officedocument.presentationml.slideLayout+xml"/>
  <Override PartName="/ppt/notesSlides/notesSlide48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5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5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slideLayouts/slideLayout75.xml" ContentType="application/vnd.openxmlformats-officedocument.presentationml.slideLayout+xml"/>
  <Override PartName="/ppt/viewProps.xml" ContentType="application/vnd.openxmlformats-officedocument.presentationml.viewProps+xml"/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notesSlides/notesSlide49.xml" ContentType="application/vnd.openxmlformats-officedocument.presentationml.notesSlide+xml"/>
  <Override PartName="/ppt/slideLayouts/slideLayout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slideLayouts/slideLayout70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66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slideLayouts/slideLayout76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71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slideLayouts/slideLayout48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58.xml" ContentType="application/vnd.openxmlformats-officedocument.presentationml.slideLayout+xml"/>
  <Default Extension="fntdata" ContentType="application/x-fontdata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embedTrueTypeFonts="1" saveSubsetFonts="1" autoCompressPictures="0">
  <p:sldMasterIdLst>
    <p:sldMasterId id="2147483726" r:id="rId1"/>
    <p:sldMasterId id="2147483727" r:id="rId2"/>
    <p:sldMasterId id="2147483728" r:id="rId3"/>
  </p:sldMasterIdLst>
  <p:notesMasterIdLst>
    <p:notesMasterId r:id="rId60"/>
  </p:notesMasterIdLst>
  <p:sldIdLst>
    <p:sldId id="256" r:id="rId4"/>
    <p:sldId id="257" r:id="rId5"/>
    <p:sldId id="306" r:id="rId6"/>
    <p:sldId id="307" r:id="rId7"/>
    <p:sldId id="308" r:id="rId8"/>
    <p:sldId id="30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311" r:id="rId24"/>
    <p:sldId id="274" r:id="rId25"/>
    <p:sldId id="275" r:id="rId26"/>
    <p:sldId id="276" r:id="rId27"/>
    <p:sldId id="277" r:id="rId28"/>
    <p:sldId id="313" r:id="rId29"/>
    <p:sldId id="278" r:id="rId30"/>
    <p:sldId id="316" r:id="rId31"/>
    <p:sldId id="280" r:id="rId32"/>
    <p:sldId id="312" r:id="rId33"/>
    <p:sldId id="285" r:id="rId34"/>
    <p:sldId id="287" r:id="rId35"/>
    <p:sldId id="288" r:id="rId36"/>
    <p:sldId id="289" r:id="rId37"/>
    <p:sldId id="290" r:id="rId38"/>
    <p:sldId id="293" r:id="rId39"/>
    <p:sldId id="294" r:id="rId40"/>
    <p:sldId id="323" r:id="rId41"/>
    <p:sldId id="295" r:id="rId42"/>
    <p:sldId id="315" r:id="rId43"/>
    <p:sldId id="322" r:id="rId44"/>
    <p:sldId id="324" r:id="rId45"/>
    <p:sldId id="314" r:id="rId46"/>
    <p:sldId id="317" r:id="rId47"/>
    <p:sldId id="319" r:id="rId48"/>
    <p:sldId id="320" r:id="rId49"/>
    <p:sldId id="321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5143500" type="screen16x9"/>
  <p:notesSz cx="7010400" cy="9296400"/>
  <p:embeddedFontLst>
    <p:embeddedFont>
      <p:font typeface="Roboto Mono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3413" autoAdjust="0"/>
    <p:restoredTop sz="83333" autoAdjust="0"/>
  </p:normalViewPr>
  <p:slideViewPr>
    <p:cSldViewPr snapToGrid="0" snapToObjects="1">
      <p:cViewPr varScale="1">
        <p:scale>
          <a:sx n="144" d="100"/>
          <a:sy n="144" d="100"/>
        </p:scale>
        <p:origin x="-120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font" Target="fonts/font3.fntdata"/><Relationship Id="rId64" Type="http://schemas.openxmlformats.org/officeDocument/2006/relationships/font" Target="fonts/font4.fntdata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notesMaster" Target="notesMasters/notesMaster1.xml"/><Relationship Id="rId61" Type="http://schemas.openxmlformats.org/officeDocument/2006/relationships/font" Target="fonts/font1.fntdata"/><Relationship Id="rId62" Type="http://schemas.openxmlformats.org/officeDocument/2006/relationships/font" Target="fonts/font2.fntdata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-8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-46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-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6" marR="0" lvl="4" indent="-93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-53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-13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-100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3" marR="0" lvl="8" indent="-5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-8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-46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-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6" marR="0" lvl="4" indent="-93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-53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-13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-100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3" marR="0" lvl="8" indent="-5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65887" marR="0" lvl="1" indent="-8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31774" marR="0" lvl="2" indent="-46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97660" marR="0" lvl="3" indent="-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63546" marR="0" lvl="4" indent="-93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29434" marR="0" lvl="5" indent="-53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95321" marR="0" lvl="6" indent="-13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61208" marR="0" lvl="7" indent="-100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27093" marR="0" lvl="8" indent="-5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8176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6351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24527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32703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40878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9054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7229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405" algn="l" defTabSz="40817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was supported by a grant from </a:t>
            </a:r>
            <a:r>
              <a:rPr lang="en-CA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CIRA's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Community Investment Program.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1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will be showing the programmers a picture…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10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 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12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have 3 minutes!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https://www.google.ca/?gws_rd=ssl#q=stopwatch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13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participants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did they learned 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are the strategies they employed once they switched places?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Collaborate with each other (computer and programmer) to re-create the picture.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Experimented with different ways to give instructions to the computer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Debugging: 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14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 </a:t>
            </a:r>
          </a:p>
        </p:txBody>
      </p:sp>
      <p:sp>
        <p:nvSpPr>
          <p:cNvPr id="488" name="Shape 48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15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 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16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 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17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18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participants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did they learned 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are the strategies they employed once they switched places?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Collaborate with each other (computer and programmer) to re-create the picture.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Experimented with different ways to give instructions to the computer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Debugging: 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19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participants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did they learned 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What are the strategies they employed once they switched places?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Collaborate with each other (computer and programmer) to re-create the picture.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Experimented with different ways to give instructions to the computer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Debugging: 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20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</a:t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this as the big picture. 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key dimensions to Computational Thinking (Brennan &amp; </a:t>
            </a:r>
            <a:r>
              <a:rPr lang="en-CA" sz="1200" b="0" i="1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Resnick</a:t>
            </a: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AERA 2012): computational concepts, computational practices, computational perspectives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1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1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concepts that you already master, whether formally or not (you may be better at some than others…which is true for everyone)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it clockwise: Computational concepts put into action are Practices, and that leads to Perspectives.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to teachers that even though some of these concepts might seem like a giant black-hole now, they already use and understand many of them daily as we will see in next set of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on Perspectives as the reason why we would want to learn and teach computational thinking,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 that designers use as they program; these concepts are common to all programming and transfer to non-programming contexts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a series of step-by-step instructions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Decomposition: breaking down a complex problem into simpler parts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Abstraction: keeping essential characteristics/information (from the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abs- “away from” and “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trahere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-draw)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Logic: Analyzing and predicting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Recognition: learning to identify and use similarities in order to: simply, shorten, apply similar solutions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 designers develop as they program: it is the process of construction and design. Practices focus on the process of thinking and learning, moving beyond the “what” you are learning to the “how” you are learning.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trial and error, testing new things, having an idea and trying to see how to make it work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Answering the question “Does it work the way I want it to?” If the answer is “No”, figure out why then fix it.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Designers evolve their understanding of the technological world around them, their relationship with others, and of themselves.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Expressing =  computer programming can be a means of expressing oneself because it is a tool, it can be used in many different ways (web pages, art, music, games, etc…) just like a pencil can be used to write a report or draw a picture.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= being better able to understand today’s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sociotechno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reality - being able to recognize and use some of the tools that create this reality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= creativity and learning are deeply social practice, facilitate being able to reach out to others in a new ways (creating with others and creating for others)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fr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21</a:t>
            </a:fld>
            <a:endParaRPr lang="fr-CA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notes: Ask the participants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Q. What is your relationship with technology?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answers we’ve seen: Love/Hate/Addiction/Tool…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Q. What does a computer mean to you?</a:t>
            </a:r>
          </a:p>
        </p:txBody>
      </p:sp>
      <p:sp>
        <p:nvSpPr>
          <p:cNvPr id="561" name="Shape 56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22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 (and especially teachers) employ these practices all the time!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examples of these practices in day-to-day life?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</a:t>
            </a:r>
            <a: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Cooking/Baking: improving a recipe, trying different combinations, different decorations…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  <a:b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most things in life, you collaborate with others.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in this workshop: (to the participants) You are being quiet, listening and participating. As the instructor, I am standing, speaking clearly and answering your questions.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usually plan things out when tasks are complex or unfamiliar.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For instance, how did you get here today? (for workshops that are not being held in the school)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important to have a clear idea of what you are trying to accomplish.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</a:t>
            </a: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all do this without thinking, it’s known as auto-correction (we see that we’ve made a mistake, we correct it and keep on going).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when you’re parking your car, and you need to “re-adjust” or you buttoned your shirt and missed a button.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sz="16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23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 (and especially teachers) employ these practices all the time!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examples of these practices in day-to-day life?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</a:t>
            </a:r>
            <a: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Cooking/Baking: improving a recipe, trying different combinations, different decorations…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  <a:b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most things in life, you collaborate with others.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in this workshop: (to the participants) You are being quiet, listening and participating. As the instructor, I am standing, speaking clearly and answering your questions.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usually plan things out when tasks are complex or unfamiliar.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For instance, how did you get here today? (for workshops that are not being held in the school)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important to have a clear idea of what you are trying to accomplish.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</a:t>
            </a: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all do this without thinking, it’s known as auto-correction (we see that we’ve made a mistake, we correct it and keep on going).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when you’re parking your car, and you need to “re-adjust” or you buttoned your shirt and missed a button.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sz="16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24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Answering the question “Does it work the way I want it to?” If the answer is “No”, figure out why then fix it. (incremental &amp; iterative process)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Things rarely (if ever) work just as imagined, it is critical fro designers to develop strategies for dealing with - and anticipating – anticipating problems.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little trivia: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 the very first instance of a “real” computer bug: a moth found in the computer - from Grace Hopper’s blog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term “bug” was popularized by Grace Hopper.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Grace Hopper, a famous computer scientist, is credited for popularizing the term “debugging”. 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Computer programming, debugging means getting rid of problems in the code. 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of Grace Hopper’s computer glitches was actually being caused by a moth in the back of her computer! 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Debugging has become a very important programming technique because the more code there is, the more potential for bugs there are!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programmers usually say: </a:t>
            </a:r>
            <a:r>
              <a:rPr lang="en-CA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your program runs perfectly the first time, ask yourself the question “Why did it work?”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25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Communicating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 computer: instructions must be detailed and precise.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26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to the audience: Name types of codes other than computer programming?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answers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conduct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ethics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Dress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Morse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Emoticons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expressions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Languages (spoken, written, sign)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Colour codes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word code means many things to many people.  Secret codes, codes of conduct, codes that organize information, like colour coding, or codes that tell us what to do in a crisis. Humans seem to be built to code and de-code. If you’ve learned to read, learned basic math, learned a recipe, you’ve already developed some coding skills that you can transfer to the project of learning computer code. 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you already know how to code, you are simply learning one more way to do it.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endParaRPr sz="12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27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code is how instructions are given to a computer to perform a specific task.</a:t>
            </a:r>
            <a:b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understand binary code: that is sequences of ones and zeros. </a:t>
            </a:r>
            <a:b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beginning of modern computing, a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major issue preventing the wider use of computers: there was no way for anyone who was not highly trained and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mathematical to program computers. </a:t>
            </a: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Grace Hopper and her team created the first compiler for computer languages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computer would take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written in a human-friendly language and translate them into machine code. (In computing science, such a translator is called a compiler.)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Humans are  built to code and de-code information.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you’ve learned to read and write, learned basic math, learned a recipe, you’ve already developed some coding skills that you can transfer to the project of learning computer code.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ALREADY KNOW HOW TO CODE!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are just learning one more way to do it.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28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code is how instructions are given to a computer to perform a specific task.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so many programming languages? (Why so many human languages?)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languages were developed to be easier to create different kind of programs.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programming language is a tool for humans to express ideas to computers: different people think differently. It is also a tool to accomplish different tasks: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 often make trade-offs to be more effective at the tasks it is mostly going to perform. (Example:  A tractor trailer, bicycle and a Tesla are all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vehicles with wheels and steering and will get you from point A to point B: they are used for different things.)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basic principles of computer programming means you will be able to learn any computer language.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Remember: Humans are “wired” to code and de-code information.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you’ve learned to read and write, learned basic math, learned a recipe, you’ve already developed some coding skills that you can transfer to the project of learning computer code.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ALREADY KNOW HOW TO CODE!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are just learning one more way to do it.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29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notes: Ask the participants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Q. What is your relationship with technology?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answers we’ve seen: Love/Hate/Addiction/Tool…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Q. What does a computer mean to you?</a:t>
            </a:r>
          </a:p>
        </p:txBody>
      </p:sp>
      <p:sp>
        <p:nvSpPr>
          <p:cNvPr id="626" name="Shape 62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</a:t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this as the big picture. 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key dimensions to Computational Thinking (Brennan &amp; </a:t>
            </a:r>
            <a:r>
              <a:rPr lang="en-CA" sz="1200" b="0" i="1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Resnick</a:t>
            </a: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AERA 2012): computational concepts, computational practices, computational perspectives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1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1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concepts that you already master, whether formally or not (you may be better at some than others…which is true for everyone)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it clockwise: Computational concepts put into action are Practices, and that leads to Perspectives.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to teachers that even though some of these concepts might seem like a giant black-hole now, they already use and understand many of them daily as we will see in next set of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on Perspectives as the reason why we would want to learn and teach computational thinking,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 that designers use as they program; these concepts are common to all programming and transfer to non-programming contexts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a series of step-by-step instructions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Decomposition: breaking down a complex problem into simpler parts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Abstraction: keeping essential characteristics/information (from the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abs- “away from” and “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trahere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-draw)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Logic: Analyzing and predicting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Recognition: learning to identify and use similarities in order to: simply, shorten, apply similar solutions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 designers develop as they program: it is the process of construction and design. Practices focus on the process of thinking and learning, moving beyond the “what” you are learning to the “how” you are learning.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trial and error, testing new things, having an idea and trying to see how to make it work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Answering the question “Does it work the way I want it to?” If the answer is “No”, figure out why then fix it.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Designers evolve their understanding of the technological world around them, their relationship with others, and of themselves.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Expressing =  computer programming can be a means of expressing oneself because it is a tool, it can be used in many different ways (web pages, art, music, games, etc…) just like a pencil can be used to write a report or draw a picture.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= being better able to understand today’s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sociotechno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reality - being able to recognize and use some of the tools that create this reality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= creativity and learning are deeply social practice, facilitate being able to reach out to others in a new ways (creating with others and creating for others)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fr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30</a:t>
            </a:fld>
            <a:endParaRPr lang="fr-CA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to the audience: Name types of codes other than computer programming?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answers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conduct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of ethics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Dress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Morse code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Emoticons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expressions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Languages (spoken, written, sign)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Colour codes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word code means many things to many people.  Secret codes, codes of conduct, codes that organize information, like colour coding, or codes that tell us what to do in a crisis. Humans seem to be built to code and de-code. If you’ve learned to read, learned basic math, learned a recipe, you’ve already developed some coding skills that you can transfer to the project of learning computer code. 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you already know how to code, you are simply learning one more way to do it.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endParaRPr sz="12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31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 (and especially teachers) employ these practices all the time!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examples of these practices in day-to-day life?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</a:t>
            </a:r>
            <a: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Cooking/Baking: improving a recipe, trying different combinations…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  <a:b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most things in life, you collaborate with others.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 in this workshop: (to the participants) You are being quiet, listening and participating. As the instructor, I am standing, speaking clearly and answering your questions.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usually plan things out when tasks are complex or unfamiliar.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For instance, how did you get here today? (for workshops that are not being held in the school)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important to have a clear idea of what you are trying to accomplish.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6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</a:t>
            </a: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all do this without thinking, it’s known as auto-correction (we see that we’ve made a mistake, we correct it and keep on going). 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when you’re parking your car, and you need to “re-adjust” or you buttoned your shirt and missed a button.</a:t>
            </a:r>
            <a:br>
              <a:rPr lang="en-CA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sz="16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Shape 70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32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examples of every day algorithms?</a:t>
            </a:r>
          </a:p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Following a recipe, brushing your teeth, getting dressed (yes you can put your socks on before your pants but underwear goes on before outerwear!), starting your car…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examples: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 with clear stages: snowman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bedtime/sleep routine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Planting a seed</a:t>
            </a:r>
          </a:p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a classroom, the one algorithm everyone needs to know and follow: What to do when the fire alarm sounds.</a:t>
            </a:r>
          </a:p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Let’s take a minute to make sure what everybody is operating from the same set of step-by-step instructions.  </a:t>
            </a:r>
          </a:p>
          <a:p>
            <a:pPr marL="220104" marR="0" lvl="0" indent="-22010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What’s your fire drill?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33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all do this in our everyday lives, we are simply not conscious of it.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“Teach the class” that is a complex problem…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Question: How do you break it down into smaller parts?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Potential “simpler” parts…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Plan your day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Get to school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Go to your class at a specific time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Prepare your class/material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Take attendance 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Start the class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there a test today? Yes – give instructions.</a:t>
            </a:r>
          </a:p>
          <a:p>
            <a:pPr marL="232943" marR="0" lvl="0" indent="-2329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Etc..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Being able to break a problem down into small parts is a very important skill. 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you think of a time recently when you broke a problem down to make it easier? 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Cleaning a room one section at a time, 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Making a snowman: make the pieces first and put them together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puzzles: making the edges first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AutoNum type="arabicPeriod"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murals: each person does a little part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Shape 71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34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CA" sz="12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pattern recognition: </a:t>
            </a:r>
            <a:endParaRPr lang="en-CA" sz="1200" b="0" i="0" u="sng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Rabbit or Duck?</a:t>
            </a:r>
            <a:endParaRPr lang="en-CA" sz="1200" b="0" i="0" u="none" strike="noStrike" cap="none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first time you saw this, chances are you didn’t see both: someone had to point the alternative out to you.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Q. What are other examples of pattern recognition?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A. Possibilities include…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Facial Expressions!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Poetry: rhymes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Music: melodies, harmonies, chorus</a:t>
            </a:r>
          </a:p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Chess: how the pieces move</a:t>
            </a:r>
          </a:p>
          <a:p>
            <a:pPr marL="220104" marR="0" lvl="0" indent="-220104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Shape 72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35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Shape 74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36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Shape 75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37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Shape 76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39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40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women? At the time, men liked the hardware aspect and left it to women to figure out how to program the computers!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some of the women who helped put Man on the Moon.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large number of women in the 1930’s were getting advanced Math degrees from Universities, most would go into teaching.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 with World War II, they were recruited to help in the military and women of color were included in the recruitment.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military wanted the very best.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https://crgis.ndc.nasa.gov/historic/Human_Computers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with desks: Human Computers at Langley, USA (NASA)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with women: Human Computers from NASA (“When Computers wore skirts”) </a:t>
            </a:r>
          </a:p>
        </p:txBody>
      </p:sp>
      <p:sp>
        <p:nvSpPr>
          <p:cNvPr id="633" name="Shape 6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 notes</a:t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1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this as the big picture. 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key dimensions to Computational Thinking (Brennan &amp; </a:t>
            </a:r>
            <a:r>
              <a:rPr lang="en-CA" sz="1200" b="0" i="1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Resnick</a:t>
            </a: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AERA 2012): computational concepts, computational practices, computational perspectives</a:t>
            </a:r>
            <a:b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1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1" i="1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concepts that you already master, whether formally or not (you may be better at some than others…which is true for everyone)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it clockwise: Computational concepts put into action are Practices, and that leads to Perspectives.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to teachers that even though some of these concepts might seem like a giant black-hole now, they already use and understand many of them daily as we will see in next set of slides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on Perspectives as the reason why we would want to learn and teach computational thinking,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Concepts that designers use as they program; these concepts are common to all programming and transfer to non-programming contexts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Algorithm: a series of step-by-step instructions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Decomposition: breaking down a complex problem into simpler parts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Abstraction: keeping essential characteristics/information (from the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latin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abs- “away from” and “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trahere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-draw)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Logic: Analyzing and predicting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Recognition: learning to identify and use similarities in order to: simply, shorten, apply similar solutions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endParaRPr lang="en-CA" sz="1200" b="0" i="0" u="sng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Practices designers develop as they program: it is the process of construction and design. Practices focus on the process of thinking and learning, moving beyond the “what” you are learning to the “how” you are learning.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Experimenting: trial and error, testing new things, having an idea and trying to see how to make it work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 Answering the question “Does it work the way I want it to?” If the answer is “No”, figure out why then fix it. (incremental &amp; iterative process)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sng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-CA" sz="1200" b="0" i="1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Designers evolve their understanding of the technological world around them, their relationship with others, and of themselves.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Expressing =  computer programming can be a means of expressing oneself because it is a tool, it can be used in many different ways (web pages, art, music, games, etc…) just like a pencil can be used to write a report or draw a picture.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= being better able to understand today’s </a:t>
            </a:r>
            <a:r>
              <a:rPr lang="en-CA" sz="1200" b="0" i="0" u="none" strike="noStrike" cap="none" noProof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sociotechno</a:t>
            </a: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reality - being able to recognize and use some of the tools that create this reality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Char char="•"/>
            </a:pPr>
            <a:r>
              <a:rPr lang="en-CA" sz="1200" b="0" i="0" u="none" strike="noStrike" cap="none" noProof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= creativity and learning are deeply social practice, facilitate being able to reach out to others in a new ways (creating with others and creating for others)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CA" sz="12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fr-CA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43</a:t>
            </a:fld>
            <a:endParaRPr lang="fr-CA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“Abstract” comes from the latin “abs-” = away from and “trahere” = draw.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Abstraction is taking away/removing in order to reduce something to a set of essential characteristics (established by convention).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the essentials then add to details in order to make it essential/important information more accessible/understandable: colours, shapes, textures, numbers…</a:t>
            </a: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CA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 these images have in common?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 are all non-realistic representations of things. There are established conventions so that we can communicate and recognize the representation as being the same thing.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Globe: We recognize the shape right away, but what if it were red? Then what planet would we be looking at?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Cat: We can all agree it is a cat, what would it take to make it a tiger? It’s already orange…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Traffic light: We recognize this arrangement of colours…what do they mean?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animation is a very common form of computational abstraction: it is one of the ways we use programming as a means of expression.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Shape 7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44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code is how instructions are given to a computer to perform a specific task.</a:t>
            </a:r>
            <a:b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understand binary code: that is sequences of ones and zeros. </a:t>
            </a:r>
            <a:b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CA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beginning of modern computing, a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major issue preventing the wider use of computers: there was no way for anyone who was not highly trained and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mathematical to program computers. </a:t>
            </a: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Grace Hopper and her team created the first compiler for computer languages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computer would take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written in a human-friendly language and translate them into machine code. (In computing science, such a translator is called a compiler.)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2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Humans are  built to code and de-code information.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you’ve learned to read and write, learned basic math, learned a recipe, you’ve already developed some coding skills that you can transfer to the project of learning computer code.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ALREADY KNOW HOW TO CODE! </a:t>
            </a: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CA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are just learning one more way to do it.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45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220104" marR="0" lvl="0" indent="-220104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 recognition, logic, decomposition</a:t>
            </a:r>
          </a:p>
        </p:txBody>
      </p:sp>
      <p:sp>
        <p:nvSpPr>
          <p:cNvPr id="742" name="Shape 74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46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220104" marR="0" lvl="0" indent="-220104" algn="l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Pattern recognition, logic, decomposition</a:t>
            </a:r>
          </a:p>
        </p:txBody>
      </p:sp>
      <p:sp>
        <p:nvSpPr>
          <p:cNvPr id="742" name="Shape 74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47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220104" marR="0" lvl="0" indent="-22010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Logic is using what we know to analyze what we observe and predict what should occur: cause and effect.</a:t>
            </a:r>
            <a:br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thinking challenge: </a:t>
            </a: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challenge and ask immediately “Is this a simple question?”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48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looking at it differently?</a:t>
            </a:r>
            <a:br>
              <a:rPr lang="en-CA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change the formatting…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Shape 80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49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0" name="Shape 810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looking at it differently?</a:t>
            </a:r>
            <a:br>
              <a:rPr lang="en-CA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change the formatting some more: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do you find easier to understand: the first or the second organization of information? Why?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let’s solve it! </a:t>
            </a:r>
            <a:r>
              <a:rPr lang="en-CA" sz="12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participants work it out,</a:t>
            </a:r>
            <a: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Raise your hand when you’re ready…(gives everyone a bit of time)</a:t>
            </a:r>
            <a:b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CA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two ways to solve it: start with “tomorrow” and work your way up, or start from “the day after” and work your way down.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it’s today = Friday!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notice the pattern?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“day after + day before” and then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“day before + tomorrow” which can be substituted with “day before + day after”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these two lines cancel each other out...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Indenting allows you to see the “inside-out”, “bottom-up” possibilities more easily and is something that is widely used in computer programming languages as a way to organise the code.</a:t>
            </a:r>
          </a:p>
        </p:txBody>
      </p:sp>
      <p:sp>
        <p:nvSpPr>
          <p:cNvPr id="811" name="Shape 811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50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you’ve worked through it and solved it, here’s one final way of looking at it.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change the formatting slightly…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parentheses is a concise way of decomposing the problem, each set indicates a new line (and an indentation)…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this useful?  (go to next slide)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51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computational thinking challenge- if time permits.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52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Today, a computer is a programmable machine (usually electronic)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Computers: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Char char="-"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 in different shapes and sizes, can be simple or very complex depending on the tasks 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Char char="-"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characteristics of computers</a:t>
            </a:r>
          </a:p>
          <a:p>
            <a:pPr marL="677304" marR="0" lvl="1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Char char="-"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Responds to a specific set of instructions in a well-defined manner </a:t>
            </a:r>
          </a:p>
          <a:p>
            <a:pPr marL="677304" marR="0" lvl="1" indent="-22010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Char char="-"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Can execute a pre-recorded list of instructions (a program)</a:t>
            </a:r>
          </a:p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r>
              <a:rPr lang="en-CA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5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adding 1 to 200 we get 201,  2 to 199 we get 201, etc. 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gives us a pattern that from which we can create a simple algorithm:  into a simple formula 201 x 100 (pairs).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Solving this problem uses decomposition, logic and pattern recognition.  We’ve reduced a very long algorithm, into a much simpler efficient one through Computational Thinking. </a:t>
            </a:r>
          </a:p>
        </p:txBody>
      </p:sp>
      <p:sp>
        <p:nvSpPr>
          <p:cNvPr id="832" name="Shape 832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53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add 1 to 200 we get 201,  2 to 199 we get 201, etc. 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gives us a pattern that from which we can create a simple algorithm:  into a simple formula 201 x 100 (pairs).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Solving this problem uses decomposition, logic and pattern recognition. 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We’ve found an efficient algorithm through Computational Thinking.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improved our skills in decomposition, logic and pattern recognition and learned a new algorithm to solve a similar problem the next time it is encountered</a:t>
            </a:r>
          </a:p>
        </p:txBody>
      </p:sp>
      <p:sp>
        <p:nvSpPr>
          <p:cNvPr id="839" name="Shape 8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CA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54</a:t>
            </a:fld>
            <a:endParaRPr lang="en-CA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55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56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93150" rIns="93150" bIns="93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http://www.computerhistory.org/revolution/birth-of-the-computer/4/78: ENIAC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Background: ENIAC – Replacing a bad tube meant checking among the computer’s 19 000 possibilities.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computer is a programmable machine.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 computers are electronic and digital: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Hardware: what we can physically touch (the actual machinery): circuits, wires, hard drives, memory chips, speakers, vieo card, motherboard, computer case, monitor, mouse, keyboard, etc... 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Software: data and instructions allowing a computer to perform a specific task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6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question to the audience and ask people to raise their hands in they think “Yes”, “No”, “Not Sure”.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answer is “No”. 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 do not have brains, they do what someone has told them to do: the instructions are the software running on the computer. If a computer “appears” to think, it is simply processing vast quantities of information very quickly.</a:t>
            </a:r>
            <a:b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7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go through an </a:t>
            </a: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unplugged activity is used to </a:t>
            </a: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en-CA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it takes to communicate with a computer: instructions must be detailed and precise</a:t>
            </a: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different practices in computer programming</a:t>
            </a:r>
            <a:r>
              <a:rPr lang="en-CA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planning, collaborating, debugging, experimenting</a:t>
            </a:r>
            <a:endParaRPr lang="en-CA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8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701041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marL="220104" marR="0" lvl="0" indent="-220104" algn="l" rt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t>9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En-tête de sec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6" y="1"/>
            <a:ext cx="8905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94797" y="878512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18" name="Shape 18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1500" y="3520167"/>
            <a:ext cx="3652498" cy="162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4_Disposition personnalisé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94797" y="266713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512045" y="3188759"/>
            <a:ext cx="5661980" cy="137781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63" name="Shape 63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30" y="1"/>
            <a:ext cx="8905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6_Disposition personnalisé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512047" y="609693"/>
            <a:ext cx="7792003" cy="155940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66" name="Shape 66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30" y="1"/>
            <a:ext cx="8905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7_Disposition personnalisé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94797" y="266713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69" name="Shape 69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30" y="1"/>
            <a:ext cx="89058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2" y="1"/>
            <a:ext cx="2761361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 rot="10800000" flipH="1">
            <a:off x="2280286" y="205979"/>
            <a:ext cx="2453475" cy="873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3124201" y="1356525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" name="Shape 76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3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Titre et contenu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2" y="1"/>
            <a:ext cx="2761361" cy="5143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00000"/>
              </a:lnSpc>
              <a:spcBef>
                <a:spcPts val="57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/>
          <p:nvPr/>
        </p:nvSpPr>
        <p:spPr>
          <a:xfrm rot="10800000" flipH="1">
            <a:off x="2280286" y="205979"/>
            <a:ext cx="2453475" cy="873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/>
          <p:nvPr/>
        </p:nvSpPr>
        <p:spPr>
          <a:xfrm rot="10800000" flipH="1">
            <a:off x="2280286" y="205979"/>
            <a:ext cx="2453475" cy="873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3" name="Shape 83"/>
          <p:cNvCxnSpPr/>
          <p:nvPr/>
        </p:nvCxnSpPr>
        <p:spPr>
          <a:xfrm>
            <a:off x="3124201" y="1356525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Shape 84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3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V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pic" idx="2"/>
          </p:nvPr>
        </p:nvSpPr>
        <p:spPr>
          <a:xfrm>
            <a:off x="2" y="1"/>
            <a:ext cx="2761361" cy="5143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00000"/>
              </a:lnSpc>
              <a:spcBef>
                <a:spcPts val="571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 rot="10800000" flipH="1">
            <a:off x="2280286" y="205979"/>
            <a:ext cx="2453475" cy="873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25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24200" y="1722116"/>
            <a:ext cx="5562600" cy="287250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0" name="Shape 90"/>
          <p:cNvCxnSpPr/>
          <p:nvPr/>
        </p:nvCxnSpPr>
        <p:spPr>
          <a:xfrm>
            <a:off x="3124201" y="1356525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Shape 91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8"/>
          <a:stretch/>
        </p:blipFill>
        <p:spPr>
          <a:xfrm>
            <a:off x="7883239" y="4173583"/>
            <a:ext cx="1260760" cy="96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0_Disposition personnalisé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168167" y="1128858"/>
            <a:ext cx="6813569" cy="287250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1168166" y="763268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1_Disposition personnalisé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168167" y="1128858"/>
            <a:ext cx="6813569" cy="287250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9" name="Shape 99"/>
          <p:cNvCxnSpPr/>
          <p:nvPr/>
        </p:nvCxnSpPr>
        <p:spPr>
          <a:xfrm>
            <a:off x="1168166" y="763268"/>
            <a:ext cx="5511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4_Disposition personnalisé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3" name="Shape 103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KCJ_PPTStackWinkBle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0" y="3996672"/>
            <a:ext cx="1008756" cy="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5_Disposition personnalisé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8" name="Shape 108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43" y="3922093"/>
            <a:ext cx="1010924" cy="98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Disposition personnalisé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1" y="1028933"/>
            <a:ext cx="4769201" cy="3085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395916" y="1598321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8_Disposition personnalisé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712" cy="28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922884" y="1698218"/>
            <a:ext cx="5080209" cy="2770751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4" name="Shape 114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080" cy="1431503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9_Disposition personnalisé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712" cy="2881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922884" y="1698218"/>
            <a:ext cx="5080209" cy="2770751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0" name="Shape 120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080" cy="1431503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939"/>
              </a:buClr>
              <a:buFont typeface="Arial"/>
              <a:buNone/>
              <a:defRPr sz="2900" b="0" i="0" u="none" strike="noStrike" cap="none">
                <a:solidFill>
                  <a:srgbClr val="FF8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6_Disposition personnalisé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5" name="Shape 125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 descr="iStock_100639617_XLARGE.jpg"/>
          <p:cNvPicPr preferRelativeResize="0"/>
          <p:nvPr/>
        </p:nvPicPr>
        <p:blipFill rotWithShape="1">
          <a:blip r:embed="rId3">
            <a:alphaModFix/>
          </a:blip>
          <a:srcRect l="21136" r="20321"/>
          <a:stretch/>
        </p:blipFill>
        <p:spPr>
          <a:xfrm>
            <a:off x="2" y="1"/>
            <a:ext cx="45165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7_Disposition personnalisé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0" name="Shape 130" descr="LogoKCJ_3lignes_BlancRGB.png"/>
          <p:cNvPicPr preferRelativeResize="0"/>
          <p:nvPr/>
        </p:nvPicPr>
        <p:blipFill rotWithShape="1">
          <a:blip r:embed="rId2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 descr="iStock_100639617_XLARGE.jpg"/>
          <p:cNvPicPr preferRelativeResize="0"/>
          <p:nvPr/>
        </p:nvPicPr>
        <p:blipFill rotWithShape="1">
          <a:blip r:embed="rId3">
            <a:alphaModFix/>
          </a:blip>
          <a:srcRect l="21136" r="20321"/>
          <a:stretch/>
        </p:blipFill>
        <p:spPr>
          <a:xfrm>
            <a:off x="2" y="1"/>
            <a:ext cx="45165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143" y="205220"/>
            <a:ext cx="8229000" cy="858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457143" y="1203420"/>
            <a:ext cx="8229000" cy="29829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306132" marR="0" lvl="0" indent="-170073" algn="l" rtl="0">
              <a:spcBef>
                <a:spcPts val="428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En-tête de sec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44" name="Shape 144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1500" y="3520167"/>
            <a:ext cx="3652500" cy="1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apositive de titr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423415" y="1483144"/>
            <a:ext cx="4230300" cy="193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48" name="Shape 148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7" y="3774039"/>
            <a:ext cx="2799600" cy="1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 descr="Untitled-1.png"/>
          <p:cNvPicPr preferRelativeResize="0"/>
          <p:nvPr/>
        </p:nvPicPr>
        <p:blipFill rotWithShape="1">
          <a:blip r:embed="rId4">
            <a:alphaModFix/>
          </a:blip>
          <a:srcRect t="26356"/>
          <a:stretch/>
        </p:blipFill>
        <p:spPr>
          <a:xfrm>
            <a:off x="1687196" y="1"/>
            <a:ext cx="5664300" cy="19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En-tête de sec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 descr="KCJ_PPTBandeSymboleBle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54" name="Shape 154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En-tête de sec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Shape 157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59" name="Shape 159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sposition personnalisé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Untitled-1.png"/>
          <p:cNvPicPr preferRelativeResize="0"/>
          <p:nvPr/>
        </p:nvPicPr>
        <p:blipFill rotWithShape="1">
          <a:blip r:embed="rId3">
            <a:alphaModFix/>
          </a:blip>
          <a:srcRect t="26356"/>
          <a:stretch/>
        </p:blipFill>
        <p:spPr>
          <a:xfrm>
            <a:off x="1687196" y="1"/>
            <a:ext cx="5664300" cy="19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395915" y="2495899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Disposition personnalisé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5" descr="(-)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1" y="1028933"/>
            <a:ext cx="4769201" cy="308563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95916" y="1606012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Disposition personnalisé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0" y="1028932"/>
            <a:ext cx="4769100" cy="3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395915" y="1598320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Disposition personnalisé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Shape 170" descr="(-)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60" y="1028932"/>
            <a:ext cx="4769100" cy="3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395915" y="1606011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3_Disposition personnalisé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Shape 174" descr="KCJ_PPTBandeSymboleBle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94795" y="266713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512045" y="3188759"/>
            <a:ext cx="5661900" cy="1377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4_Disposition personnalisé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94795" y="266713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512045" y="3188759"/>
            <a:ext cx="5661900" cy="1377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1" name="Shape 181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5_Disposition personnalisé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94795" y="266713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84" name="Shape 184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6_Disposition personnalisé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512045" y="609694"/>
            <a:ext cx="7791900" cy="1559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87" name="Shape 187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7_Disposition personnalisé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94795" y="266713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90" name="Shape 190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8_Disposition personnalisé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512045" y="609694"/>
            <a:ext cx="7791900" cy="1559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pic>
        <p:nvPicPr>
          <p:cNvPr id="193" name="Shape 193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" y="0"/>
            <a:ext cx="2761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9" name="Shape 199"/>
          <p:cNvCxnSpPr/>
          <p:nvPr/>
        </p:nvCxnSpPr>
        <p:spPr>
          <a:xfrm>
            <a:off x="3124201" y="1356526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0" name="Shape 200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9_Disposition personnalisé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1" y="0"/>
            <a:ext cx="2761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dk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dk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06" name="Shape 206"/>
          <p:cNvCxnSpPr/>
          <p:nvPr/>
        </p:nvCxnSpPr>
        <p:spPr>
          <a:xfrm>
            <a:off x="3124201" y="1356526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7" name="Shape 207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3_Disposition personnalisé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95" y="4547936"/>
            <a:ext cx="946573" cy="42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Shape 31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Titre et contenu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pic" idx="2"/>
          </p:nvPr>
        </p:nvSpPr>
        <p:spPr>
          <a:xfrm>
            <a:off x="1" y="0"/>
            <a:ext cx="2761500" cy="5143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spcBef>
                <a:spcPts val="571"/>
              </a:spcBef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spcBef>
                <a:spcPts val="500"/>
              </a:spcBef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spcBef>
                <a:spcPts val="428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Shape 210"/>
          <p:cNvSpPr/>
          <p:nvPr/>
        </p:nvSpPr>
        <p:spPr>
          <a:xfrm rot="10800000" flipH="1">
            <a:off x="2280286" y="206101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4" name="Shape 214"/>
          <p:cNvCxnSpPr/>
          <p:nvPr/>
        </p:nvCxnSpPr>
        <p:spPr>
          <a:xfrm>
            <a:off x="3124201" y="1356526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5" name="Shape 215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Vid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pic" idx="2"/>
          </p:nvPr>
        </p:nvSpPr>
        <p:spPr>
          <a:xfrm>
            <a:off x="1" y="0"/>
            <a:ext cx="2761500" cy="5143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spcBef>
                <a:spcPts val="571"/>
              </a:spcBef>
              <a:buClr>
                <a:schemeClr val="dk2"/>
              </a:buClr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spcBef>
                <a:spcPts val="500"/>
              </a:spcBef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spcBef>
                <a:spcPts val="428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spcBef>
                <a:spcPts val="357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dk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dk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1" name="Shape 221"/>
          <p:cNvCxnSpPr/>
          <p:nvPr/>
        </p:nvCxnSpPr>
        <p:spPr>
          <a:xfrm>
            <a:off x="3124201" y="1356526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Shape 222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0_Disposition personnalisé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1168166" y="1128858"/>
            <a:ext cx="6813600" cy="2872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6" name="Shape 226"/>
          <p:cNvCxnSpPr/>
          <p:nvPr/>
        </p:nvCxnSpPr>
        <p:spPr>
          <a:xfrm>
            <a:off x="1168167" y="763268"/>
            <a:ext cx="5510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1_Disposition personnalisé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168166" y="1128858"/>
            <a:ext cx="6813600" cy="2872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30" name="Shape 230"/>
          <p:cNvCxnSpPr/>
          <p:nvPr/>
        </p:nvCxnSpPr>
        <p:spPr>
          <a:xfrm>
            <a:off x="1168167" y="763268"/>
            <a:ext cx="5510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2_Disposition personnalisé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 descr="KCJ_PPTStackSymboleBle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06" y="4468971"/>
            <a:ext cx="9537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5" name="Shape 235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3_Disposition personnalisé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94" y="4547934"/>
            <a:ext cx="946500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0" name="Shape 240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4_Disposition personnalisé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4" name="Shape 244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 descr="KCJ_PPTStackWinkBle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1" y="3996671"/>
            <a:ext cx="1008900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5_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9" name="Shape 249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44" y="3922092"/>
            <a:ext cx="1011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8_Disposition personnalisé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Shape 253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800" cy="2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922882" y="1698218"/>
            <a:ext cx="5080200" cy="2770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Shape 255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200" cy="1431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9_Disposition personnalisée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Shape 259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29" y="1074534"/>
            <a:ext cx="2881800" cy="2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922882" y="1698218"/>
            <a:ext cx="5080200" cy="2770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1" name="Shape 261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200" cy="1431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FF8939"/>
              </a:buClr>
              <a:buFont typeface="Arial"/>
              <a:buNone/>
              <a:defRPr sz="2900" b="0" i="0" u="none" strike="noStrike" cap="none">
                <a:solidFill>
                  <a:srgbClr val="FF8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600"/>
            </a:lvl2pPr>
            <a:lvl3pPr lvl="2" indent="0" rtl="0">
              <a:spcBef>
                <a:spcPts val="0"/>
              </a:spcBef>
              <a:buNone/>
              <a:defRPr sz="1600"/>
            </a:lvl3pPr>
            <a:lvl4pPr lvl="3" indent="0" rtl="0">
              <a:spcBef>
                <a:spcPts val="0"/>
              </a:spcBef>
              <a:buNone/>
              <a:defRPr sz="1600"/>
            </a:lvl4pPr>
            <a:lvl5pPr lvl="4" indent="0" rtl="0">
              <a:spcBef>
                <a:spcPts val="0"/>
              </a:spcBef>
              <a:buNone/>
              <a:defRPr sz="1600"/>
            </a:lvl5pPr>
            <a:lvl6pPr lvl="5" indent="0" rtl="0">
              <a:spcBef>
                <a:spcPts val="0"/>
              </a:spcBef>
              <a:buNone/>
              <a:defRPr sz="1600"/>
            </a:lvl6pPr>
            <a:lvl7pPr lvl="6" indent="0" rtl="0">
              <a:spcBef>
                <a:spcPts val="0"/>
              </a:spcBef>
              <a:buNone/>
              <a:defRPr sz="1600"/>
            </a:lvl7pPr>
            <a:lvl8pPr lvl="7" indent="0" rtl="0">
              <a:spcBef>
                <a:spcPts val="0"/>
              </a:spcBef>
              <a:buNone/>
              <a:defRPr sz="1600"/>
            </a:lvl8pPr>
            <a:lvl9pPr lvl="8" indent="0" rtl="0">
              <a:spcBef>
                <a:spcPts val="0"/>
              </a:spcBef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2_Disposition personnalisé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KCJ_PPTStackSymboleBle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06" y="4468972"/>
            <a:ext cx="953759" cy="4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4516577" y="1"/>
            <a:ext cx="462742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Shape 36" descr="LogoKCJ_3lignes_BlancRGB.png"/>
          <p:cNvPicPr preferRelativeResize="0"/>
          <p:nvPr/>
        </p:nvPicPr>
        <p:blipFill rotWithShape="1">
          <a:blip r:embed="rId3">
            <a:alphaModFix/>
          </a:blip>
          <a:srcRect l="6231" t="15937" r="50559" b="11553"/>
          <a:stretch/>
        </p:blipFill>
        <p:spPr>
          <a:xfrm>
            <a:off x="8066251" y="4365777"/>
            <a:ext cx="1055207" cy="7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6_Disposition personnalisé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Shape 266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 descr="iStock_100639617_XLARGE.jpg"/>
          <p:cNvPicPr preferRelativeResize="0"/>
          <p:nvPr/>
        </p:nvPicPr>
        <p:blipFill rotWithShape="1">
          <a:blip r:embed="rId3">
            <a:alphaModFix/>
          </a:blip>
          <a:srcRect l="21139" r="20319"/>
          <a:stretch/>
        </p:blipFill>
        <p:spPr>
          <a:xfrm>
            <a:off x="0" y="0"/>
            <a:ext cx="451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7_Disposition personnalisée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16576" y="0"/>
            <a:ext cx="46275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170073" algn="l" rtl="0">
              <a:spcBef>
                <a:spcPts val="428"/>
              </a:spcBef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141728" algn="l" rtl="0">
              <a:spcBef>
                <a:spcPts val="357"/>
              </a:spcBef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-102044" algn="l" rtl="0">
              <a:spcBef>
                <a:spcPts val="321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113382" algn="l" rtl="0">
              <a:spcBef>
                <a:spcPts val="286"/>
              </a:spcBef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-90706" algn="l" rtl="0">
              <a:spcBef>
                <a:spcPts val="357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1" name="Shape 271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iStock_100639617_XLARGE.jpg"/>
          <p:cNvPicPr preferRelativeResize="0"/>
          <p:nvPr/>
        </p:nvPicPr>
        <p:blipFill rotWithShape="1">
          <a:blip r:embed="rId3">
            <a:alphaModFix/>
          </a:blip>
          <a:srcRect l="21139" r="20319"/>
          <a:stretch/>
        </p:blipFill>
        <p:spPr>
          <a:xfrm>
            <a:off x="0" y="0"/>
            <a:ext cx="451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En-tête de section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282" name="Shape 282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1500" y="3520167"/>
            <a:ext cx="3652500" cy="1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En-tête de section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Shape 285" descr="KCJ_PPTBandeSymboleBle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287" name="Shape 287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9_Disposition personnalisée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" y="0"/>
            <a:ext cx="2761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93" name="Shape 293"/>
          <p:cNvCxnSpPr/>
          <p:nvPr/>
        </p:nvCxnSpPr>
        <p:spPr>
          <a:xfrm>
            <a:off x="3124201" y="1356525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Shape 294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Disposition personnalisée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59" y="1028932"/>
            <a:ext cx="4769100" cy="3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395915" y="1598320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2_Disposition personnalisé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 descr="KCJ_PPTStackSymboleBleu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906" y="4468971"/>
            <a:ext cx="953700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3" name="Shape 303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2_Disposition personnalisé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 descr="(-)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5659" y="1028932"/>
            <a:ext cx="4769100" cy="3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1395915" y="1606011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3_Disposition personnalisé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94" y="4547934"/>
            <a:ext cx="946500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2" name="Shape 312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apositive de titre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>
            <a:spLocks noGrp="1"/>
          </p:cNvSpPr>
          <p:nvPr>
            <p:ph type="ctrTitle"/>
          </p:nvPr>
        </p:nvSpPr>
        <p:spPr>
          <a:xfrm>
            <a:off x="423415" y="1483144"/>
            <a:ext cx="4230300" cy="193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316" name="Shape 316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7" y="3774039"/>
            <a:ext cx="2799600" cy="1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 descr="Untitled-1.png"/>
          <p:cNvPicPr preferRelativeResize="0"/>
          <p:nvPr/>
        </p:nvPicPr>
        <p:blipFill rotWithShape="1">
          <a:blip r:embed="rId4">
            <a:alphaModFix/>
          </a:blip>
          <a:srcRect t="26356"/>
          <a:stretch/>
        </p:blipFill>
        <p:spPr>
          <a:xfrm>
            <a:off x="1687196" y="0"/>
            <a:ext cx="5664300" cy="19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apositive de tit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423414" y="1483145"/>
            <a:ext cx="4230278" cy="193735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43" name="Shape 43" descr="LogoKCJ_3lignes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7" y="3774040"/>
            <a:ext cx="2799632" cy="124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 descr="Untitled-1.png"/>
          <p:cNvPicPr preferRelativeResize="0"/>
          <p:nvPr/>
        </p:nvPicPr>
        <p:blipFill rotWithShape="1">
          <a:blip r:embed="rId4">
            <a:alphaModFix/>
          </a:blip>
          <a:srcRect t="26357" b="1"/>
          <a:stretch/>
        </p:blipFill>
        <p:spPr>
          <a:xfrm>
            <a:off x="1687196" y="1"/>
            <a:ext cx="5664158" cy="19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En-tête de section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Shape 320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5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894795" y="878511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322" name="Shape 322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sposition personnalisé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 descr="Untitled-1.png"/>
          <p:cNvPicPr preferRelativeResize="0"/>
          <p:nvPr/>
        </p:nvPicPr>
        <p:blipFill rotWithShape="1">
          <a:blip r:embed="rId3">
            <a:alphaModFix/>
          </a:blip>
          <a:srcRect t="26356"/>
          <a:stretch/>
        </p:blipFill>
        <p:spPr>
          <a:xfrm>
            <a:off x="1687196" y="0"/>
            <a:ext cx="5664300" cy="19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395915" y="2495899"/>
            <a:ext cx="64110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3_Disposition personnalisée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 descr="KCJ_PPTBandeSymboleBle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894795" y="266712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512045" y="3188758"/>
            <a:ext cx="5661900" cy="1377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4_Disposition personnalisé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894795" y="266712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512045" y="3188758"/>
            <a:ext cx="5661900" cy="1377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36" name="Shape 336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6_Disposition personnalisée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512045" y="609694"/>
            <a:ext cx="7791900" cy="1559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339" name="Shape 339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7_Disposition personnalisé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94795" y="266712"/>
            <a:ext cx="7791900" cy="1948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342" name="Shape 342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8_Disposition personnalisé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512045" y="609694"/>
            <a:ext cx="7791900" cy="1559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345" name="Shape 345" descr="KCJ_PPTBandeSymboleGrisPa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29" y="0"/>
            <a:ext cx="89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" y="0"/>
            <a:ext cx="2761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1" name="Shape 351"/>
          <p:cNvCxnSpPr/>
          <p:nvPr/>
        </p:nvCxnSpPr>
        <p:spPr>
          <a:xfrm>
            <a:off x="3124201" y="1356525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2" name="Shape 352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Titre et contenu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pic" idx="2"/>
          </p:nvPr>
        </p:nvSpPr>
        <p:spPr>
          <a:xfrm>
            <a:off x="1" y="0"/>
            <a:ext cx="2761500" cy="5143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00000"/>
              </a:lnSpc>
              <a:spcBef>
                <a:spcPts val="57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Shape 355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59" name="Shape 359"/>
          <p:cNvCxnSpPr/>
          <p:nvPr/>
        </p:nvCxnSpPr>
        <p:spPr>
          <a:xfrm>
            <a:off x="3124201" y="1356525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0" name="Shape 360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Vide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pic" idx="2"/>
          </p:nvPr>
        </p:nvSpPr>
        <p:spPr>
          <a:xfrm>
            <a:off x="1" y="0"/>
            <a:ext cx="2761500" cy="5143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100000"/>
              </a:lnSpc>
              <a:spcBef>
                <a:spcPts val="571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Shape 363"/>
          <p:cNvSpPr/>
          <p:nvPr/>
        </p:nvSpPr>
        <p:spPr>
          <a:xfrm rot="10800000" flipH="1">
            <a:off x="2280286" y="206100"/>
            <a:ext cx="24534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2590801" y="205980"/>
            <a:ext cx="60960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3124200" y="1722117"/>
            <a:ext cx="5562600" cy="28724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66" name="Shape 366"/>
          <p:cNvCxnSpPr/>
          <p:nvPr/>
        </p:nvCxnSpPr>
        <p:spPr>
          <a:xfrm>
            <a:off x="3124201" y="1356525"/>
            <a:ext cx="551100" cy="0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7" name="Shape 367" descr="LogoKCJ_3lignes_RGB.png"/>
          <p:cNvPicPr preferRelativeResize="0"/>
          <p:nvPr/>
        </p:nvPicPr>
        <p:blipFill rotWithShape="1">
          <a:blip r:embed="rId2">
            <a:alphaModFix/>
          </a:blip>
          <a:srcRect r="50251" b="13889"/>
          <a:stretch/>
        </p:blipFill>
        <p:spPr>
          <a:xfrm>
            <a:off x="7883239" y="4173582"/>
            <a:ext cx="1260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En-tête de sec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Shape 47" descr="KCJ_PPTBandeSymboleOrang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4796" y="1"/>
            <a:ext cx="8905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94797" y="878512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pic>
        <p:nvPicPr>
          <p:cNvPr id="49" name="Shape 49" descr="LogoKCJ_3lignes_Blanc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9000" y="3523500"/>
            <a:ext cx="3645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0_Disposition personnalisé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1168166" y="1128858"/>
            <a:ext cx="6813600" cy="2872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1168167" y="763268"/>
            <a:ext cx="5510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1_Disposition personnalisée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1168166" y="1128858"/>
            <a:ext cx="6813600" cy="2872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75" name="Shape 375"/>
          <p:cNvCxnSpPr/>
          <p:nvPr/>
        </p:nvCxnSpPr>
        <p:spPr>
          <a:xfrm>
            <a:off x="1168167" y="763268"/>
            <a:ext cx="551099" cy="0"/>
          </a:xfrm>
          <a:prstGeom prst="straightConnector1">
            <a:avLst/>
          </a:prstGeom>
          <a:noFill/>
          <a:ln w="762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4_Disposition personnalisé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9" name="Shape 379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 descr="KCJ_PPTStackWinkBle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770" y="3996671"/>
            <a:ext cx="1008900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5_Disposition personnalisée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4" name="Shape 384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143" y="3922092"/>
            <a:ext cx="1011000" cy="9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8_Disposition personnalisé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Shape 388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30" y="1074534"/>
            <a:ext cx="2881799" cy="2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922882" y="1698217"/>
            <a:ext cx="5080200" cy="2770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0" name="Shape 390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200" cy="1431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9_Disposition personnalisé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 descr="KCJ_PPTOrd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530" y="1074534"/>
            <a:ext cx="2881799" cy="28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3922882" y="1698217"/>
            <a:ext cx="5080200" cy="27708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6" name="Shape 396" descr="LogoKCJ_3lignes_BlancRGB.png"/>
          <p:cNvPicPr preferRelativeResize="0"/>
          <p:nvPr/>
        </p:nvPicPr>
        <p:blipFill rotWithShape="1">
          <a:blip r:embed="rId3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4250010" y="266713"/>
            <a:ext cx="4753200" cy="1431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8939"/>
              </a:buClr>
              <a:buFont typeface="Arial"/>
              <a:buNone/>
              <a:defRPr sz="2900" b="0" i="0" u="none" strike="noStrike" cap="none">
                <a:solidFill>
                  <a:srgbClr val="FF893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600"/>
            </a:lvl2pPr>
            <a:lvl3pPr lvl="2" indent="0" rtl="0">
              <a:spcBef>
                <a:spcPts val="0"/>
              </a:spcBef>
              <a:buFont typeface="Arial"/>
              <a:buNone/>
              <a:defRPr sz="1600"/>
            </a:lvl3pPr>
            <a:lvl4pPr lvl="3" indent="0" rtl="0">
              <a:spcBef>
                <a:spcPts val="0"/>
              </a:spcBef>
              <a:buFont typeface="Arial"/>
              <a:buNone/>
              <a:defRPr sz="1600"/>
            </a:lvl4pPr>
            <a:lvl5pPr lvl="4" indent="0" rtl="0">
              <a:spcBef>
                <a:spcPts val="0"/>
              </a:spcBef>
              <a:buFont typeface="Arial"/>
              <a:buNone/>
              <a:defRPr sz="1600"/>
            </a:lvl5pPr>
            <a:lvl6pPr lvl="5" indent="0" rtl="0">
              <a:spcBef>
                <a:spcPts val="0"/>
              </a:spcBef>
              <a:buFont typeface="Arial"/>
              <a:buNone/>
              <a:defRPr sz="1600"/>
            </a:lvl6pPr>
            <a:lvl7pPr lvl="6" indent="0" rtl="0">
              <a:spcBef>
                <a:spcPts val="0"/>
              </a:spcBef>
              <a:buFont typeface="Arial"/>
              <a:buNone/>
              <a:defRPr sz="1600"/>
            </a:lvl7pPr>
            <a:lvl8pPr lvl="7" indent="0" rtl="0">
              <a:spcBef>
                <a:spcPts val="0"/>
              </a:spcBef>
              <a:buFont typeface="Arial"/>
              <a:buNone/>
              <a:defRPr sz="1600"/>
            </a:lvl8pPr>
            <a:lvl9pPr lvl="8" indent="0" rtl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6_Disposition personnalisé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1" name="Shape 401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 descr="iStock_100639617_XLARGE.jpg"/>
          <p:cNvPicPr preferRelativeResize="0"/>
          <p:nvPr/>
        </p:nvPicPr>
        <p:blipFill rotWithShape="1">
          <a:blip r:embed="rId3">
            <a:alphaModFix/>
          </a:blip>
          <a:srcRect l="21134" r="20320"/>
          <a:stretch/>
        </p:blipFill>
        <p:spPr>
          <a:xfrm>
            <a:off x="0" y="0"/>
            <a:ext cx="451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7_Disposition personnalisé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4516577" y="0"/>
            <a:ext cx="4627499" cy="5143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239100" cy="3807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06132" marR="0" lvl="0" indent="-34014" algn="l" rtl="0">
              <a:lnSpc>
                <a:spcPct val="100000"/>
              </a:lnSpc>
              <a:spcBef>
                <a:spcPts val="428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3285" marR="0" lvl="1" indent="-2834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0439" marR="0" lvl="2" indent="0" algn="l" rtl="0">
              <a:lnSpc>
                <a:spcPct val="100000"/>
              </a:lnSpc>
              <a:spcBef>
                <a:spcPts val="321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8614" marR="0" lvl="3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36790" marR="0" lvl="4" indent="-22676" algn="l" rtl="0">
              <a:lnSpc>
                <a:spcPct val="100000"/>
              </a:lnSpc>
              <a:spcBef>
                <a:spcPts val="28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44966" marR="0" lvl="5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3141" marR="0" lvl="6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1317" marR="0" lvl="7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9493" marR="0" lvl="8" indent="22676" algn="l" rtl="0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6" name="Shape 406" descr="LogoKCJ_3lignes_BlancRGB.png"/>
          <p:cNvPicPr preferRelativeResize="0"/>
          <p:nvPr/>
        </p:nvPicPr>
        <p:blipFill rotWithShape="1">
          <a:blip r:embed="rId2">
            <a:alphaModFix/>
          </a:blip>
          <a:srcRect l="6230" t="15937" r="50559" b="11551"/>
          <a:stretch/>
        </p:blipFill>
        <p:spPr>
          <a:xfrm>
            <a:off x="8066249" y="4365776"/>
            <a:ext cx="10551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 descr="iStock_100639617_XLARGE.jpg"/>
          <p:cNvPicPr preferRelativeResize="0"/>
          <p:nvPr/>
        </p:nvPicPr>
        <p:blipFill rotWithShape="1">
          <a:blip r:embed="rId3">
            <a:alphaModFix/>
          </a:blip>
          <a:srcRect l="21134" r="20320"/>
          <a:stretch/>
        </p:blipFill>
        <p:spPr>
          <a:xfrm>
            <a:off x="0" y="0"/>
            <a:ext cx="451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Disposition personnalisé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kcj-ppt-slides-v3_cov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 descr="Untitled-1.png"/>
          <p:cNvPicPr preferRelativeResize="0"/>
          <p:nvPr/>
        </p:nvPicPr>
        <p:blipFill rotWithShape="1">
          <a:blip r:embed="rId3">
            <a:alphaModFix/>
          </a:blip>
          <a:srcRect t="26357" b="1"/>
          <a:stretch/>
        </p:blipFill>
        <p:spPr>
          <a:xfrm>
            <a:off x="1687196" y="1"/>
            <a:ext cx="5664158" cy="1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395916" y="2495900"/>
            <a:ext cx="6411149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3_Disposition personnalisé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1622" tIns="40800" rIns="81622" bIns="4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Shape 56" descr="KCJ_PPTBandeSymboleBleu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3130" y="1"/>
            <a:ext cx="8905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894797" y="266713"/>
            <a:ext cx="7792003" cy="194881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600"/>
            </a:lvl2pPr>
            <a:lvl3pPr lvl="2" indent="0">
              <a:spcBef>
                <a:spcPts val="0"/>
              </a:spcBef>
              <a:buFont typeface="Arial"/>
              <a:buNone/>
              <a:defRPr sz="1600"/>
            </a:lvl3pPr>
            <a:lvl4pPr lvl="3" indent="0">
              <a:spcBef>
                <a:spcPts val="0"/>
              </a:spcBef>
              <a:buFont typeface="Arial"/>
              <a:buNone/>
              <a:defRPr sz="1600"/>
            </a:lvl4pPr>
            <a:lvl5pPr lvl="4" indent="0">
              <a:spcBef>
                <a:spcPts val="0"/>
              </a:spcBef>
              <a:buFont typeface="Arial"/>
              <a:buNone/>
              <a:defRPr sz="1600"/>
            </a:lvl5pPr>
            <a:lvl6pPr lvl="5" indent="0">
              <a:spcBef>
                <a:spcPts val="0"/>
              </a:spcBef>
              <a:buFont typeface="Arial"/>
              <a:buNone/>
              <a:defRPr sz="1600"/>
            </a:lvl6pPr>
            <a:lvl7pPr lvl="6" indent="0">
              <a:spcBef>
                <a:spcPts val="0"/>
              </a:spcBef>
              <a:buFont typeface="Arial"/>
              <a:buNone/>
              <a:defRPr sz="1600"/>
            </a:lvl7pPr>
            <a:lvl8pPr lvl="7" indent="0">
              <a:spcBef>
                <a:spcPts val="0"/>
              </a:spcBef>
              <a:buFont typeface="Arial"/>
              <a:buNone/>
              <a:defRPr sz="1600"/>
            </a:lvl8pPr>
            <a:lvl9pPr lvl="8" indent="0">
              <a:spcBef>
                <a:spcPts val="0"/>
              </a:spcBef>
              <a:buFont typeface="Arial"/>
              <a:buNone/>
              <a:defRPr sz="1600"/>
            </a:lvl9pPr>
          </a:lstStyle>
          <a:p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512045" y="3188759"/>
            <a:ext cx="5661980" cy="137781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ipsum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sit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amet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consectetur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adipiscing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eiusmod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incididunt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magna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enim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 minim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veniam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nostrud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exercitation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ullamco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laboris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nisi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aliquip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 ea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commodo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consequat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Duis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irure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reprehenderit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voluptate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velit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cillum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dolore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fugiat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CA" sz="13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pariatur</a:t>
            </a:r>
            <a:r>
              <a:rPr lang="en-CA" sz="1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7.xml"/><Relationship Id="rId27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8" cy="273843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8" cy="2738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r">
              <a:buClr>
                <a:srgbClr val="8DC7F9"/>
              </a:buClr>
              <a:buSzPct val="25000"/>
            </a:pPr>
            <a:fld id="{00000000-1234-1234-1234-123412341234}" type="slidenum">
              <a:rPr lang="en-CA" sz="1100" smtClean="0">
                <a:solidFill>
                  <a:srgbClr val="8DC7F9"/>
                </a:solidFill>
              </a:rPr>
              <a:pPr algn="r">
                <a:buClr>
                  <a:srgbClr val="8DC7F9"/>
                </a:buClr>
                <a:buSzPct val="25000"/>
              </a:pPr>
              <a:t>‹#›</a:t>
            </a:fld>
            <a:endParaRPr lang="en-CA" sz="1100" dirty="0">
              <a:solidFill>
                <a:srgbClr val="8DC7F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729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457201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r">
              <a:buClr>
                <a:srgbClr val="8DC7F9"/>
              </a:buClr>
              <a:buSzPct val="25000"/>
            </a:pPr>
            <a:fld id="{00000000-1234-1234-1234-123412341234}" type="slidenum">
              <a:rPr lang="en-CA" sz="1100" smtClean="0">
                <a:solidFill>
                  <a:srgbClr val="8DC7F9"/>
                </a:solidFill>
              </a:rPr>
              <a:pPr algn="r">
                <a:buClr>
                  <a:srgbClr val="8DC7F9"/>
                </a:buClr>
                <a:buSzPct val="25000"/>
              </a:pPr>
              <a:t>‹#›</a:t>
            </a:fld>
            <a:endParaRPr lang="en-CA" sz="1100" dirty="0">
              <a:solidFill>
                <a:srgbClr val="8DC7F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dt" idx="10"/>
          </p:nvPr>
        </p:nvSpPr>
        <p:spPr>
          <a:xfrm>
            <a:off x="457201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7F9"/>
              </a:buClr>
              <a:buFont typeface="Arial"/>
              <a:buNone/>
              <a:defRPr sz="1100" b="0" i="0" u="none" strike="noStrike" cap="none">
                <a:solidFill>
                  <a:srgbClr val="8DC7F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817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63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452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2703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087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49054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22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5405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r">
              <a:buClr>
                <a:srgbClr val="8DC7F9"/>
              </a:buClr>
              <a:buSzPct val="25000"/>
            </a:pPr>
            <a:fld id="{00000000-1234-1234-1234-123412341234}" type="slidenum">
              <a:rPr lang="en-CA" sz="1100" smtClean="0">
                <a:solidFill>
                  <a:srgbClr val="8DC7F9"/>
                </a:solidFill>
              </a:rPr>
              <a:pPr algn="r">
                <a:buClr>
                  <a:srgbClr val="8DC7F9"/>
                </a:buClr>
                <a:buSzPct val="25000"/>
              </a:pPr>
              <a:t>‹#›</a:t>
            </a:fld>
            <a:endParaRPr lang="en-CA" sz="1100" dirty="0">
              <a:solidFill>
                <a:srgbClr val="8DC7F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2.xml"/><Relationship Id="rId3" Type="http://schemas.openxmlformats.org/officeDocument/2006/relationships/hyperlink" Target="mailto:educators@kidscodejeunesse.org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 descr="teacher_training_splash_p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098" y="0"/>
            <a:ext cx="7772903" cy="267457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 flipH="1">
            <a:off x="621288" y="1683635"/>
            <a:ext cx="4343386" cy="7391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sz="3600" dirty="0" smtClean="0">
                <a:solidFill>
                  <a:schemeClr val="lt1"/>
                </a:solidFill>
              </a:rPr>
              <a:t>An </a:t>
            </a:r>
            <a:r>
              <a:rPr lang="en-CA" sz="3600" dirty="0">
                <a:solidFill>
                  <a:schemeClr val="lt1"/>
                </a:solidFill>
              </a:rPr>
              <a:t>Introduction to</a:t>
            </a:r>
          </a:p>
        </p:txBody>
      </p:sp>
      <p:sp>
        <p:nvSpPr>
          <p:cNvPr id="415" name="Shape 415"/>
          <p:cNvSpPr/>
          <p:nvPr/>
        </p:nvSpPr>
        <p:spPr>
          <a:xfrm flipH="1">
            <a:off x="2511202" y="2674574"/>
            <a:ext cx="5976377" cy="7391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sz="3600" dirty="0">
                <a:solidFill>
                  <a:schemeClr val="lt1"/>
                </a:solidFill>
              </a:rPr>
              <a:t>Computer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4729134" y="397261"/>
            <a:ext cx="3969661" cy="2668068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Unplugged challenge</a:t>
            </a:r>
            <a:endParaRPr lang="en-CA" sz="3200" i="1" dirty="0">
              <a:solidFill>
                <a:srgbClr val="FFFFFF"/>
              </a:solidFill>
            </a:endParaRPr>
          </a:p>
          <a:p>
            <a:pPr marL="0" indent="0" algn="ctr">
              <a:buSzPct val="25000"/>
              <a:buNone/>
            </a:pPr>
            <a:endParaRPr sz="3200" dirty="0"/>
          </a:p>
          <a:p>
            <a:pPr marL="0" indent="0" algn="ctr">
              <a:buSzPct val="25000"/>
              <a:buNone/>
            </a:pPr>
            <a:r>
              <a:rPr lang="en-CA" sz="3200" b="1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251777" y="114594"/>
            <a:ext cx="4059081" cy="3170098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306132" indent="-306132">
              <a:buClr>
                <a:srgbClr val="FF8939"/>
              </a:buClr>
              <a:buSzPct val="25000"/>
            </a:pPr>
            <a:r>
              <a:rPr lang="en-CA" sz="1800" b="1" dirty="0" smtClean="0">
                <a:solidFill>
                  <a:srgbClr val="FF8939"/>
                </a:solidFill>
              </a:rPr>
              <a:t>COMPUTER</a:t>
            </a:r>
          </a:p>
          <a:p>
            <a:pPr marL="408176" indent="-408176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chemeClr val="dk1"/>
                </a:solidFill>
              </a:rPr>
              <a:t>Do </a:t>
            </a:r>
            <a:r>
              <a:rPr lang="en-CA" sz="1800" u="sng" dirty="0" smtClean="0">
                <a:solidFill>
                  <a:schemeClr val="dk2"/>
                </a:solidFill>
              </a:rPr>
              <a:t>exactly </a:t>
            </a:r>
            <a:r>
              <a:rPr lang="en-CA" sz="1800" dirty="0" smtClean="0">
                <a:solidFill>
                  <a:schemeClr val="dk1"/>
                </a:solidFill>
              </a:rPr>
              <a:t>what the programmer says</a:t>
            </a:r>
          </a:p>
          <a:p>
            <a:pPr marL="408176" indent="-408176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chemeClr val="dk1"/>
                </a:solidFill>
              </a:rPr>
              <a:t>You remain </a:t>
            </a:r>
            <a:r>
              <a:rPr lang="en-CA" sz="1800" dirty="0" smtClean="0">
                <a:solidFill>
                  <a:srgbClr val="FF8939"/>
                </a:solidFill>
              </a:rPr>
              <a:t>silent </a:t>
            </a:r>
          </a:p>
          <a:p>
            <a:pPr marL="306132" indent="-306132">
              <a:buClr>
                <a:schemeClr val="dk2"/>
              </a:buClr>
              <a:buSzPct val="25000"/>
            </a:pPr>
            <a:endParaRPr lang="en-CA" sz="1800" b="1" dirty="0" smtClean="0">
              <a:solidFill>
                <a:schemeClr val="dk2"/>
              </a:solidFill>
            </a:endParaRPr>
          </a:p>
          <a:p>
            <a:pPr marL="306132" indent="-306132">
              <a:buClr>
                <a:schemeClr val="dk2"/>
              </a:buClr>
              <a:buSzPct val="25000"/>
            </a:pPr>
            <a:r>
              <a:rPr lang="en-CA" sz="1800" b="1" dirty="0" smtClean="0">
                <a:solidFill>
                  <a:schemeClr val="dk2"/>
                </a:solidFill>
              </a:rPr>
              <a:t>PROGRAMMER</a:t>
            </a:r>
            <a:endParaRPr lang="en-CA" sz="1800" b="1" dirty="0">
              <a:solidFill>
                <a:schemeClr val="dk2"/>
              </a:solidFill>
            </a:endParaRP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>
                <a:solidFill>
                  <a:srgbClr val="33AFF7"/>
                </a:solidFill>
              </a:rPr>
              <a:t>Hands behind your back</a:t>
            </a:r>
            <a:endParaRPr lang="en-CA" sz="1800" dirty="0" smtClean="0">
              <a:solidFill>
                <a:srgbClr val="33AFF7"/>
              </a:solidFill>
            </a:endParaRP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rgbClr val="33AFF7"/>
                </a:solidFill>
              </a:rPr>
              <a:t>Give </a:t>
            </a:r>
            <a:r>
              <a:rPr lang="en-CA" sz="1800" dirty="0">
                <a:solidFill>
                  <a:srgbClr val="33AFF7"/>
                </a:solidFill>
              </a:rPr>
              <a:t>instructions to the to draw the </a:t>
            </a:r>
            <a:r>
              <a:rPr lang="en-CA" sz="1800" dirty="0" smtClean="0">
                <a:solidFill>
                  <a:srgbClr val="33AFF7"/>
                </a:solidFill>
              </a:rPr>
              <a:t>picture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rgbClr val="33AFF7"/>
                </a:solidFill>
              </a:rPr>
              <a:t>Use </a:t>
            </a:r>
            <a:r>
              <a:rPr lang="en-CA" sz="1800" u="sng" dirty="0" smtClean="0">
                <a:solidFill>
                  <a:srgbClr val="33AFF7"/>
                </a:solidFill>
              </a:rPr>
              <a:t>only</a:t>
            </a:r>
            <a:r>
              <a:rPr lang="en-CA" sz="1800" dirty="0" smtClean="0">
                <a:solidFill>
                  <a:srgbClr val="33AFF7"/>
                </a:solidFill>
              </a:rPr>
              <a:t> basic shapes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endParaRPr lang="en-CA" sz="1800" dirty="0" smtClean="0">
              <a:solidFill>
                <a:srgbClr val="33AFF7"/>
              </a:solidFill>
            </a:endParaRPr>
          </a:p>
          <a:p>
            <a:pPr marL="306132" indent="-306132" algn="ctr">
              <a:buClr>
                <a:srgbClr val="33AFF7"/>
              </a:buClr>
              <a:buSzPct val="25000"/>
            </a:pPr>
            <a:r>
              <a:rPr lang="en-CA" sz="1800" b="1" dirty="0" smtClean="0">
                <a:solidFill>
                  <a:srgbClr val="33AFF7"/>
                </a:solidFill>
              </a:rPr>
              <a:t> </a:t>
            </a:r>
            <a:endParaRPr lang="en-CA" sz="1800" b="1" dirty="0">
              <a:solidFill>
                <a:srgbClr val="33AFF7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0169" y="3604456"/>
            <a:ext cx="777970" cy="778105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6" name="Isosceles Triangle 5"/>
          <p:cNvSpPr/>
          <p:nvPr/>
        </p:nvSpPr>
        <p:spPr>
          <a:xfrm>
            <a:off x="1086869" y="3604456"/>
            <a:ext cx="983902" cy="778105"/>
          </a:xfrm>
          <a:prstGeom prst="triangl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2281316" y="3604456"/>
            <a:ext cx="1362554" cy="778105"/>
          </a:xfrm>
          <a:prstGeom prst="rect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3367112" y="3976660"/>
            <a:ext cx="1383936" cy="1"/>
          </a:xfrm>
          <a:prstGeom prst="line">
            <a:avLst/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1" y="71159"/>
            <a:ext cx="4402666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4573791" y="315127"/>
            <a:ext cx="4230038" cy="282017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Unplugged</a:t>
            </a:r>
          </a:p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challenge</a:t>
            </a:r>
            <a:r>
              <a:rPr lang="en-CA" sz="3200" dirty="0" smtClean="0">
                <a:solidFill>
                  <a:schemeClr val="bg2"/>
                </a:solidFill>
              </a:rPr>
              <a:t/>
            </a:r>
            <a:br>
              <a:rPr lang="en-CA" sz="3200" dirty="0" smtClean="0">
                <a:solidFill>
                  <a:schemeClr val="bg2"/>
                </a:solidFill>
              </a:rPr>
            </a:br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4300" b="1" dirty="0" smtClean="0">
                <a:solidFill>
                  <a:schemeClr val="bg1"/>
                </a:solidFill>
              </a:rPr>
              <a:t>READY?</a:t>
            </a:r>
            <a:endParaRPr lang="en-CA" sz="4300" b="1" dirty="0">
              <a:solidFill>
                <a:schemeClr val="bg1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219447" y="661253"/>
            <a:ext cx="4183218" cy="31085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</a:rPr>
              <a:t>Everyone ready?</a:t>
            </a:r>
          </a:p>
          <a:p>
            <a:pPr algn="ctr">
              <a:buClr>
                <a:srgbClr val="000000"/>
              </a:buClr>
            </a:pPr>
            <a:endParaRPr sz="2900" dirty="0">
              <a:solidFill>
                <a:schemeClr val="dk1"/>
              </a:solidFill>
            </a:endParaRPr>
          </a:p>
          <a:p>
            <a:pPr algn="ctr">
              <a:buClr>
                <a:srgbClr val="FF8939"/>
              </a:buClr>
              <a:buSzPct val="25000"/>
            </a:pPr>
            <a:r>
              <a:rPr lang="en-CA" sz="4000" b="1" dirty="0">
                <a:solidFill>
                  <a:srgbClr val="FF8939"/>
                </a:solidFill>
              </a:rPr>
              <a:t>Computers </a:t>
            </a:r>
          </a:p>
          <a:p>
            <a:pPr algn="ctr">
              <a:buClr>
                <a:srgbClr val="FF8939"/>
              </a:buClr>
              <a:buSzPct val="25000"/>
            </a:pPr>
            <a:r>
              <a:rPr lang="en-CA" sz="4000" dirty="0">
                <a:solidFill>
                  <a:srgbClr val="FF8939"/>
                </a:solidFill>
              </a:rPr>
              <a:t>close your eyes!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4688375" y="162338"/>
            <a:ext cx="4325525" cy="435448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CA" sz="2900" b="1" dirty="0"/>
              <a:t>Programmers</a:t>
            </a:r>
            <a:r>
              <a:rPr lang="en-CA" sz="2900" dirty="0"/>
              <a:t>: </a:t>
            </a:r>
          </a:p>
          <a:p>
            <a:pPr marL="0" indent="0" algn="ctr">
              <a:lnSpc>
                <a:spcPct val="150000"/>
              </a:lnSpc>
              <a:spcBef>
                <a:spcPts val="964"/>
              </a:spcBef>
              <a:buSzPct val="25000"/>
              <a:buNone/>
            </a:pPr>
            <a:r>
              <a:rPr lang="en-CA" sz="2900" dirty="0">
                <a:solidFill>
                  <a:srgbClr val="FFFFFF"/>
                </a:solidFill>
              </a:rPr>
              <a:t>Only use</a:t>
            </a:r>
            <a:r>
              <a:rPr lang="en-CA" sz="2900" dirty="0" smtClean="0">
                <a:solidFill>
                  <a:srgbClr val="FFFFFF"/>
                </a:solidFill>
              </a:rPr>
              <a:t> basic shapes</a:t>
            </a:r>
          </a:p>
          <a:p>
            <a:pPr marL="0" indent="0" algn="ctr">
              <a:lnSpc>
                <a:spcPct val="150000"/>
              </a:lnSpc>
              <a:spcBef>
                <a:spcPts val="964"/>
              </a:spcBef>
              <a:buSzPct val="25000"/>
              <a:buNone/>
            </a:pPr>
            <a:endParaRPr lang="en-CA" sz="2900" dirty="0" smtClean="0">
              <a:solidFill>
                <a:schemeClr val="dk1"/>
              </a:solidFill>
            </a:endParaRPr>
          </a:p>
          <a:p>
            <a:pPr marL="0" indent="0" algn="ctr">
              <a:lnSpc>
                <a:spcPct val="150000"/>
              </a:lnSpc>
              <a:spcBef>
                <a:spcPts val="964"/>
              </a:spcBef>
              <a:buSzPct val="25000"/>
              <a:buNone/>
            </a:pPr>
            <a:r>
              <a:rPr lang="en-CA" sz="2900" dirty="0" smtClean="0">
                <a:solidFill>
                  <a:schemeClr val="dk1"/>
                </a:solidFill>
              </a:rPr>
              <a:t> </a:t>
            </a:r>
          </a:p>
          <a:p>
            <a:pPr marL="0" indent="0" algn="ctr">
              <a:lnSpc>
                <a:spcPct val="150000"/>
              </a:lnSpc>
              <a:spcBef>
                <a:spcPts val="964"/>
              </a:spcBef>
              <a:buSzPct val="25000"/>
              <a:buNone/>
            </a:pPr>
            <a:r>
              <a:rPr lang="en-CA" sz="2900" b="1" dirty="0" smtClean="0">
                <a:solidFill>
                  <a:srgbClr val="FFFFFF"/>
                </a:solidFill>
              </a:rPr>
              <a:t>Hands off !</a:t>
            </a:r>
          </a:p>
          <a:p>
            <a:pPr marL="0" indent="0" algn="ctr">
              <a:lnSpc>
                <a:spcPct val="150000"/>
              </a:lnSpc>
              <a:spcBef>
                <a:spcPts val="964"/>
              </a:spcBef>
              <a:buSzPct val="25000"/>
              <a:buNone/>
            </a:pPr>
            <a:endParaRPr sz="2900" dirty="0">
              <a:solidFill>
                <a:schemeClr val="dk1"/>
              </a:solidFill>
            </a:endParaRPr>
          </a:p>
        </p:txBody>
      </p:sp>
      <p:pic>
        <p:nvPicPr>
          <p:cNvPr id="471" name="Shape 471" descr="house_2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25" y="527051"/>
            <a:ext cx="3035300" cy="2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930955" y="2385007"/>
            <a:ext cx="1155513" cy="766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5" name="Isosceles Triangle 4"/>
          <p:cNvSpPr/>
          <p:nvPr/>
        </p:nvSpPr>
        <p:spPr>
          <a:xfrm>
            <a:off x="6566979" y="2385007"/>
            <a:ext cx="880935" cy="766662"/>
          </a:xfrm>
          <a:prstGeom prst="triangl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6" name="Oval 5"/>
          <p:cNvSpPr/>
          <p:nvPr/>
        </p:nvSpPr>
        <p:spPr>
          <a:xfrm>
            <a:off x="7916983" y="2385007"/>
            <a:ext cx="766529" cy="7666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4468756" y="336728"/>
            <a:ext cx="4675243" cy="4399732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Unplugged</a:t>
            </a:r>
            <a:br>
              <a:rPr lang="en-CA" sz="3200" i="1" dirty="0" smtClean="0">
                <a:solidFill>
                  <a:srgbClr val="FFFFFF"/>
                </a:solidFill>
              </a:rPr>
            </a:br>
            <a:r>
              <a:rPr lang="en-CA" sz="3200" i="1" dirty="0" smtClean="0">
                <a:solidFill>
                  <a:srgbClr val="FFFFFF"/>
                </a:solidFill>
              </a:rPr>
              <a:t>challenge</a:t>
            </a:r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3600" dirty="0" smtClean="0"/>
              <a:t/>
            </a:r>
            <a:br>
              <a:rPr lang="en-CA" sz="3600" dirty="0" smtClean="0"/>
            </a:br>
            <a:r>
              <a:rPr lang="en-CA" sz="4300" b="1" dirty="0" smtClean="0"/>
              <a:t>SET</a:t>
            </a:r>
            <a:r>
              <a:rPr lang="en-CA" sz="4300" b="1" dirty="0"/>
              <a:t>…</a:t>
            </a:r>
            <a:endParaRPr lang="en-CA" sz="3600" b="1" dirty="0"/>
          </a:p>
          <a:p>
            <a:pPr marL="0" indent="0" algn="ctr">
              <a:lnSpc>
                <a:spcPct val="150000"/>
              </a:lnSpc>
              <a:buSzPct val="25000"/>
              <a:buNone/>
            </a:pP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2" y="336728"/>
            <a:ext cx="4468755" cy="3323985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CA" sz="2500" b="1" dirty="0">
                <a:solidFill>
                  <a:schemeClr val="dk1"/>
                </a:solidFill>
              </a:rPr>
              <a:t>Computers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CA" sz="2500" dirty="0">
                <a:solidFill>
                  <a:schemeClr val="dk1"/>
                </a:solidFill>
              </a:rPr>
              <a:t>open your eyes!</a:t>
            </a:r>
          </a:p>
          <a:p>
            <a:pPr algn="ctr">
              <a:buClr>
                <a:srgbClr val="000000"/>
              </a:buClr>
            </a:pPr>
            <a:endParaRPr sz="2500" dirty="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CA" sz="2500" dirty="0">
                <a:solidFill>
                  <a:schemeClr val="dk1"/>
                </a:solidFill>
              </a:rPr>
              <a:t> draw exactly what the programmer tells you</a:t>
            </a:r>
            <a:br>
              <a:rPr lang="en-CA" sz="2500" dirty="0">
                <a:solidFill>
                  <a:schemeClr val="dk1"/>
                </a:solidFill>
              </a:rPr>
            </a:br>
            <a:r>
              <a:rPr lang="en-CA" sz="2500" dirty="0">
                <a:solidFill>
                  <a:schemeClr val="dk1"/>
                </a:solidFill>
              </a:rPr>
              <a:t> </a:t>
            </a:r>
          </a:p>
          <a:p>
            <a:pPr algn="ctr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CA" sz="2500" dirty="0">
                <a:solidFill>
                  <a:schemeClr val="dk1"/>
                </a:solidFill>
              </a:rPr>
              <a:t> you remain silent!</a:t>
            </a:r>
          </a:p>
          <a:p>
            <a:pPr algn="ctr"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860861" y="1483944"/>
            <a:ext cx="5255700" cy="19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CA" sz="10300" dirty="0">
                <a:solidFill>
                  <a:schemeClr val="dk2"/>
                </a:solidFill>
              </a:rPr>
              <a:t>GO!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/>
        </p:nvSpPr>
        <p:spPr>
          <a:xfrm>
            <a:off x="1" y="71159"/>
            <a:ext cx="4402666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5215480" y="661252"/>
            <a:ext cx="3239008" cy="380771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4000" dirty="0"/>
              <a:t>Let’s switch places!</a:t>
            </a:r>
          </a:p>
        </p:txBody>
      </p:sp>
      <p:sp>
        <p:nvSpPr>
          <p:cNvPr id="492" name="Shape 492"/>
          <p:cNvSpPr/>
          <p:nvPr/>
        </p:nvSpPr>
        <p:spPr>
          <a:xfrm>
            <a:off x="459381" y="114594"/>
            <a:ext cx="3643870" cy="3170098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306132" indent="-306132">
              <a:buClr>
                <a:srgbClr val="FF8939"/>
              </a:buClr>
              <a:buSzPct val="25000"/>
            </a:pPr>
            <a:r>
              <a:rPr lang="en-CA" sz="1800" b="1" dirty="0" smtClean="0">
                <a:solidFill>
                  <a:srgbClr val="FF8939"/>
                </a:solidFill>
              </a:rPr>
              <a:t>COMPUTER</a:t>
            </a:r>
          </a:p>
          <a:p>
            <a:pPr marL="408176" indent="-408176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chemeClr val="dk1"/>
                </a:solidFill>
              </a:rPr>
              <a:t>Do </a:t>
            </a:r>
            <a:r>
              <a:rPr lang="en-CA" sz="1800" u="sng" dirty="0" smtClean="0">
                <a:solidFill>
                  <a:schemeClr val="dk2"/>
                </a:solidFill>
              </a:rPr>
              <a:t>exactly </a:t>
            </a:r>
            <a:r>
              <a:rPr lang="en-CA" sz="1800" dirty="0" smtClean="0">
                <a:solidFill>
                  <a:schemeClr val="dk1"/>
                </a:solidFill>
              </a:rPr>
              <a:t>what the programmer says</a:t>
            </a:r>
          </a:p>
          <a:p>
            <a:pPr marL="408176" indent="-408176"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chemeClr val="dk1"/>
                </a:solidFill>
              </a:rPr>
              <a:t>You remain </a:t>
            </a:r>
            <a:r>
              <a:rPr lang="en-CA" sz="1800" dirty="0" smtClean="0">
                <a:solidFill>
                  <a:srgbClr val="FF8939"/>
                </a:solidFill>
              </a:rPr>
              <a:t>silent </a:t>
            </a:r>
          </a:p>
          <a:p>
            <a:pPr marL="306132" indent="-306132">
              <a:buClr>
                <a:schemeClr val="dk2"/>
              </a:buClr>
              <a:buSzPct val="25000"/>
            </a:pPr>
            <a:endParaRPr lang="en-CA" sz="1800" b="1" dirty="0" smtClean="0">
              <a:solidFill>
                <a:schemeClr val="dk2"/>
              </a:solidFill>
            </a:endParaRPr>
          </a:p>
          <a:p>
            <a:pPr marL="306132" indent="-306132">
              <a:buClr>
                <a:schemeClr val="dk2"/>
              </a:buClr>
              <a:buSzPct val="25000"/>
            </a:pPr>
            <a:r>
              <a:rPr lang="en-CA" sz="1800" b="1" dirty="0" smtClean="0">
                <a:solidFill>
                  <a:schemeClr val="dk2"/>
                </a:solidFill>
              </a:rPr>
              <a:t>PROGRAMMER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rgbClr val="33AFF7"/>
                </a:solidFill>
              </a:rPr>
              <a:t>Hands behind your back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rgbClr val="33AFF7"/>
                </a:solidFill>
              </a:rPr>
              <a:t>Give instructions to the to draw the picture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r>
              <a:rPr lang="en-CA" sz="1800" dirty="0" smtClean="0">
                <a:solidFill>
                  <a:srgbClr val="33AFF7"/>
                </a:solidFill>
              </a:rPr>
              <a:t>Use </a:t>
            </a:r>
            <a:r>
              <a:rPr lang="en-CA" sz="1800" u="sng" dirty="0" smtClean="0">
                <a:solidFill>
                  <a:srgbClr val="33AFF7"/>
                </a:solidFill>
              </a:rPr>
              <a:t>only</a:t>
            </a:r>
            <a:r>
              <a:rPr lang="en-CA" sz="1800" dirty="0" smtClean="0">
                <a:solidFill>
                  <a:srgbClr val="33AFF7"/>
                </a:solidFill>
              </a:rPr>
              <a:t> basic shapes</a:t>
            </a:r>
          </a:p>
          <a:p>
            <a:pPr marL="408176" indent="-408176">
              <a:buClr>
                <a:srgbClr val="33AFF7"/>
              </a:buClr>
              <a:buSzPct val="100000"/>
              <a:buFont typeface="Arial"/>
              <a:buAutoNum type="arabicPeriod"/>
            </a:pPr>
            <a:endParaRPr lang="en-CA" sz="1800" dirty="0" smtClean="0">
              <a:solidFill>
                <a:srgbClr val="33AFF7"/>
              </a:solidFill>
            </a:endParaRPr>
          </a:p>
          <a:p>
            <a:pPr marL="306132" indent="-306132" algn="ctr">
              <a:buClr>
                <a:srgbClr val="33AFF7"/>
              </a:buClr>
              <a:buSzPct val="25000"/>
            </a:pPr>
            <a:r>
              <a:rPr lang="en-CA" sz="1800" b="1" dirty="0" smtClean="0">
                <a:solidFill>
                  <a:srgbClr val="33AFF7"/>
                </a:solidFill>
              </a:rPr>
              <a:t> </a:t>
            </a:r>
          </a:p>
          <a:p>
            <a:pPr marL="306132" indent="-306132">
              <a:buClr>
                <a:schemeClr val="dk2"/>
              </a:buClr>
              <a:buSzPct val="25000"/>
            </a:pPr>
            <a:endParaRPr lang="en-CA" sz="1800" dirty="0">
              <a:solidFill>
                <a:srgbClr val="FF893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0170" y="3604456"/>
            <a:ext cx="777970" cy="778105"/>
          </a:xfrm>
          <a:prstGeom prst="ellipse">
            <a:avLst/>
          </a:prstGeom>
          <a:noFill/>
          <a:ln w="28575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6" name="Isosceles Triangle 5"/>
          <p:cNvSpPr/>
          <p:nvPr/>
        </p:nvSpPr>
        <p:spPr>
          <a:xfrm>
            <a:off x="1086869" y="3604456"/>
            <a:ext cx="983902" cy="778105"/>
          </a:xfrm>
          <a:prstGeom prst="triangle">
            <a:avLst/>
          </a:prstGeom>
          <a:noFill/>
          <a:ln w="28575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2281316" y="3604456"/>
            <a:ext cx="1362554" cy="778105"/>
          </a:xfrm>
          <a:prstGeom prst="rect">
            <a:avLst/>
          </a:prstGeom>
          <a:noFill/>
          <a:ln w="28575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3367112" y="3976660"/>
            <a:ext cx="1383936" cy="1"/>
          </a:xfrm>
          <a:prstGeom prst="line">
            <a:avLst/>
          </a:prstGeom>
          <a:ln w="28575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1" y="71159"/>
            <a:ext cx="4402666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4573791" y="315127"/>
            <a:ext cx="4230038" cy="172607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Unplugged challenge</a:t>
            </a:r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4300" b="1" dirty="0" smtClean="0">
                <a:solidFill>
                  <a:schemeClr val="bg1"/>
                </a:solidFill>
              </a:rPr>
              <a:t>READY?</a:t>
            </a:r>
            <a:endParaRPr lang="en-CA" sz="4300" b="1" dirty="0">
              <a:solidFill>
                <a:schemeClr val="bg1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19447" y="661253"/>
            <a:ext cx="4183218" cy="31085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</a:rPr>
              <a:t>Everyone ready?</a:t>
            </a:r>
          </a:p>
          <a:p>
            <a:pPr algn="ctr">
              <a:buClr>
                <a:srgbClr val="000000"/>
              </a:buClr>
            </a:pPr>
            <a:endParaRPr sz="2900" dirty="0">
              <a:solidFill>
                <a:schemeClr val="dk1"/>
              </a:solidFill>
            </a:endParaRPr>
          </a:p>
          <a:p>
            <a:pPr algn="ctr">
              <a:buClr>
                <a:srgbClr val="FF8939"/>
              </a:buClr>
              <a:buSzPct val="25000"/>
            </a:pPr>
            <a:r>
              <a:rPr lang="en-CA" sz="4000" b="1" dirty="0">
                <a:solidFill>
                  <a:srgbClr val="FF8939"/>
                </a:solidFill>
              </a:rPr>
              <a:t>Computers </a:t>
            </a:r>
          </a:p>
          <a:p>
            <a:pPr algn="ctr">
              <a:buClr>
                <a:srgbClr val="FF8939"/>
              </a:buClr>
              <a:buSzPct val="25000"/>
            </a:pPr>
            <a:r>
              <a:rPr lang="en-CA" sz="4000" dirty="0">
                <a:solidFill>
                  <a:srgbClr val="FF8939"/>
                </a:solidFill>
              </a:rPr>
              <a:t>close your eyes!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/>
        </p:nvSpPr>
        <p:spPr>
          <a:xfrm>
            <a:off x="1" y="71159"/>
            <a:ext cx="4402666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4591439" y="71158"/>
            <a:ext cx="4403831" cy="484920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CA" sz="4000" b="1" dirty="0"/>
              <a:t>Programmers</a:t>
            </a:r>
            <a:r>
              <a:rPr lang="en-CA" sz="4000" dirty="0"/>
              <a:t> </a:t>
            </a:r>
            <a:r>
              <a:rPr lang="en-CA" sz="2900" dirty="0"/>
              <a:t>Only use</a:t>
            </a:r>
            <a:r>
              <a:rPr lang="en-CA" sz="2900" dirty="0" smtClean="0"/>
              <a:t> basic shapes</a:t>
            </a:r>
            <a:r>
              <a:rPr lang="en-CA" sz="3500" dirty="0" smtClean="0"/>
              <a:t/>
            </a:r>
            <a:br>
              <a:rPr lang="en-CA" sz="3500" dirty="0" smtClean="0"/>
            </a:br>
            <a:endParaRPr lang="en-CA" sz="3500" dirty="0" smtClean="0"/>
          </a:p>
          <a:p>
            <a:pPr marL="0" indent="0" algn="ctr">
              <a:spcBef>
                <a:spcPts val="964"/>
              </a:spcBef>
              <a:buSzPct val="25000"/>
              <a:buNone/>
            </a:pPr>
            <a:endParaRPr lang="en-CA" sz="3500" b="1" dirty="0" smtClean="0">
              <a:solidFill>
                <a:srgbClr val="FFFFFF"/>
              </a:solidFill>
            </a:endParaRPr>
          </a:p>
          <a:p>
            <a:pPr marL="0" indent="0" algn="ctr">
              <a:spcBef>
                <a:spcPts val="964"/>
              </a:spcBef>
              <a:buSzPct val="25000"/>
              <a:buNone/>
            </a:pPr>
            <a:r>
              <a:rPr lang="en-CA" sz="3500" b="1" dirty="0" smtClean="0">
                <a:solidFill>
                  <a:srgbClr val="FFFFFF"/>
                </a:solidFill>
              </a:rPr>
              <a:t>Hands off !</a:t>
            </a:r>
            <a:endParaRPr lang="en-CA" sz="4000" b="1" dirty="0">
              <a:solidFill>
                <a:srgbClr val="FFFFFF"/>
              </a:solidFill>
            </a:endParaRPr>
          </a:p>
        </p:txBody>
      </p:sp>
      <p:pic>
        <p:nvPicPr>
          <p:cNvPr id="508" name="Shape 508" descr="locomotiv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978" y="1132371"/>
            <a:ext cx="4038599" cy="20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30955" y="2385007"/>
            <a:ext cx="1155513" cy="766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7" name="Isosceles Triangle 6"/>
          <p:cNvSpPr/>
          <p:nvPr/>
        </p:nvSpPr>
        <p:spPr>
          <a:xfrm>
            <a:off x="6566979" y="2385007"/>
            <a:ext cx="880935" cy="766662"/>
          </a:xfrm>
          <a:prstGeom prst="triangl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8" name="Oval 7"/>
          <p:cNvSpPr/>
          <p:nvPr/>
        </p:nvSpPr>
        <p:spPr>
          <a:xfrm>
            <a:off x="7916983" y="2385007"/>
            <a:ext cx="766529" cy="7666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1" y="71159"/>
            <a:ext cx="4402666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4777891" y="462907"/>
            <a:ext cx="4025751" cy="380771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Unplugged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 smtClean="0">
                <a:solidFill>
                  <a:srgbClr val="FFFFFF"/>
                </a:solidFill>
              </a:rPr>
              <a:t>challenge</a:t>
            </a:r>
            <a:r>
              <a:rPr lang="en-CA" sz="3200" dirty="0" smtClean="0"/>
              <a:t/>
            </a:r>
            <a:br>
              <a:rPr lang="en-CA" sz="3200" dirty="0" smtClean="0"/>
            </a:br>
            <a:r>
              <a:rPr lang="en-CA" sz="3200" dirty="0"/>
              <a:t/>
            </a:r>
            <a:br>
              <a:rPr lang="en-CA" sz="3200" dirty="0"/>
            </a:br>
            <a:r>
              <a:rPr lang="en-CA" sz="3200" b="1" dirty="0"/>
              <a:t>SET…</a:t>
            </a:r>
          </a:p>
          <a:p>
            <a:pPr marL="0" indent="0" algn="ctr">
              <a:lnSpc>
                <a:spcPct val="150000"/>
              </a:lnSpc>
              <a:buSzPct val="25000"/>
              <a:buNone/>
            </a:pP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394479" y="731195"/>
            <a:ext cx="3723506" cy="353943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2500" b="1" dirty="0">
                <a:solidFill>
                  <a:schemeClr val="tx1"/>
                </a:solidFill>
              </a:rPr>
              <a:t>Computers </a:t>
            </a:r>
          </a:p>
          <a:p>
            <a:pPr algn="ctr">
              <a:buClr>
                <a:schemeClr val="dk2"/>
              </a:buClr>
              <a:buSzPct val="25000"/>
            </a:pPr>
            <a:r>
              <a:rPr lang="en-CA" sz="2500" dirty="0">
                <a:solidFill>
                  <a:schemeClr val="dk2"/>
                </a:solidFill>
              </a:rPr>
              <a:t>open your eyes!</a:t>
            </a:r>
          </a:p>
          <a:p>
            <a:pPr algn="ctr">
              <a:buClr>
                <a:srgbClr val="000000"/>
              </a:buClr>
            </a:pPr>
            <a:endParaRPr sz="2500" dirty="0">
              <a:solidFill>
                <a:schemeClr val="dk2"/>
              </a:solidFill>
            </a:endParaRPr>
          </a:p>
          <a:p>
            <a:pPr algn="ctr"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CA" sz="2500" dirty="0">
                <a:solidFill>
                  <a:schemeClr val="dk2"/>
                </a:solidFill>
              </a:rPr>
              <a:t> draw exactly what the programmer tells you</a:t>
            </a:r>
            <a:br>
              <a:rPr lang="en-CA" sz="2500" dirty="0">
                <a:solidFill>
                  <a:schemeClr val="dk2"/>
                </a:solidFill>
              </a:rPr>
            </a:br>
            <a:r>
              <a:rPr lang="en-CA" sz="2500" dirty="0">
                <a:solidFill>
                  <a:schemeClr val="dk2"/>
                </a:solidFill>
              </a:rPr>
              <a:t> </a:t>
            </a:r>
          </a:p>
          <a:p>
            <a:pPr algn="ctr"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CA" sz="2500" dirty="0">
                <a:solidFill>
                  <a:schemeClr val="dk2"/>
                </a:solidFill>
              </a:rPr>
              <a:t> you remain silent!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1860862" y="1483945"/>
            <a:ext cx="5255678" cy="19995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CA" sz="10300" dirty="0">
                <a:solidFill>
                  <a:schemeClr val="dk2"/>
                </a:solidFill>
              </a:rPr>
              <a:t>GO!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 flipH="1">
            <a:off x="567744" y="261937"/>
            <a:ext cx="4761900" cy="873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CA" sz="2700" dirty="0">
                <a:solidFill>
                  <a:schemeClr val="lt1"/>
                </a:solidFill>
                <a:latin typeface="+mj-lt"/>
                <a:sym typeface="Roboto Mono"/>
              </a:rPr>
              <a:t>Inspire &amp; Empower</a:t>
            </a:r>
          </a:p>
        </p:txBody>
      </p:sp>
      <p:sp>
        <p:nvSpPr>
          <p:cNvPr id="421" name="Shape 421"/>
          <p:cNvSpPr/>
          <p:nvPr/>
        </p:nvSpPr>
        <p:spPr>
          <a:xfrm flipH="1">
            <a:off x="570077" y="1248282"/>
            <a:ext cx="5909100" cy="873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CA" sz="2700" dirty="0">
                <a:solidFill>
                  <a:schemeClr val="lt1"/>
                </a:solidFill>
                <a:latin typeface="+mj-lt"/>
                <a:sym typeface="Roboto Mono"/>
              </a:rPr>
              <a:t>Canadian Children with</a:t>
            </a:r>
          </a:p>
        </p:txBody>
      </p:sp>
      <p:sp>
        <p:nvSpPr>
          <p:cNvPr id="422" name="Shape 422"/>
          <p:cNvSpPr/>
          <p:nvPr/>
        </p:nvSpPr>
        <p:spPr>
          <a:xfrm>
            <a:off x="567666" y="2379206"/>
            <a:ext cx="6117300" cy="17543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CA" b="0" i="0" u="none" strike="noStrike" cap="none" dirty="0">
                <a:solidFill>
                  <a:schemeClr val="dk1"/>
                </a:solidFill>
                <a:latin typeface="+mj-lt"/>
                <a:sym typeface="Roboto Mono"/>
              </a:rPr>
              <a:t>We are a Canadian not for profit organization dedicated to </a:t>
            </a:r>
            <a:r>
              <a:rPr lang="en-CA" b="0" i="0" u="none" strike="noStrike" cap="none" dirty="0">
                <a:solidFill>
                  <a:schemeClr val="dk2"/>
                </a:solidFill>
                <a:latin typeface="+mj-lt"/>
                <a:sym typeface="Roboto Mono"/>
              </a:rPr>
              <a:t>empowering</a:t>
            </a:r>
            <a:r>
              <a:rPr lang="en-CA" b="1" i="0" u="none" strike="noStrike" cap="none" dirty="0">
                <a:solidFill>
                  <a:schemeClr val="dk1"/>
                </a:solidFill>
                <a:latin typeface="+mj-lt"/>
                <a:sym typeface="Roboto Mono"/>
              </a:rPr>
              <a:t> </a:t>
            </a:r>
            <a:r>
              <a:rPr lang="en-CA" b="0" i="0" u="none" strike="noStrike" cap="none" dirty="0">
                <a:solidFill>
                  <a:schemeClr val="dk1"/>
                </a:solidFill>
                <a:latin typeface="+mj-lt"/>
                <a:sym typeface="Roboto Mono"/>
              </a:rPr>
              <a:t>kids, teachers and parents with the skills we all need to thrive in a technology driven society. </a:t>
            </a:r>
          </a:p>
          <a:p>
            <a:pPr>
              <a:buClr>
                <a:srgbClr val="000000"/>
              </a:buClr>
            </a:pPr>
            <a:endParaRPr b="0" i="0" u="none" strike="noStrike" cap="none" dirty="0">
              <a:solidFill>
                <a:schemeClr val="dk1"/>
              </a:solidFill>
              <a:latin typeface="+mj-lt"/>
              <a:sym typeface="Roboto Mono"/>
            </a:endParaRPr>
          </a:p>
          <a:p>
            <a:pPr>
              <a:buClr>
                <a:schemeClr val="dk1"/>
              </a:buClr>
            </a:pPr>
            <a:r>
              <a:rPr lang="en-CA" b="0" i="0" u="none" strike="noStrike" cap="none" dirty="0">
                <a:solidFill>
                  <a:schemeClr val="dk1"/>
                </a:solidFill>
                <a:latin typeface="+mj-lt"/>
                <a:sym typeface="Roboto Mono"/>
              </a:rPr>
              <a:t>By teaching kids how to </a:t>
            </a:r>
            <a:r>
              <a:rPr lang="en-CA" b="0" i="0" u="none" strike="noStrike" cap="none" dirty="0">
                <a:solidFill>
                  <a:schemeClr val="dk2"/>
                </a:solidFill>
                <a:latin typeface="+mj-lt"/>
                <a:sym typeface="Roboto Mono"/>
              </a:rPr>
              <a:t>code</a:t>
            </a:r>
            <a:r>
              <a:rPr lang="en-CA" b="0" i="0" u="none" strike="noStrike" cap="none" dirty="0">
                <a:solidFill>
                  <a:schemeClr val="dk1"/>
                </a:solidFill>
                <a:latin typeface="+mj-lt"/>
                <a:sym typeface="Roboto Mono"/>
              </a:rPr>
              <a:t> we teach them how to be better thinkers and better creators in a digital world.</a:t>
            </a:r>
          </a:p>
        </p:txBody>
      </p:sp>
      <p:sp>
        <p:nvSpPr>
          <p:cNvPr id="423" name="Shape 423"/>
          <p:cNvSpPr/>
          <p:nvPr/>
        </p:nvSpPr>
        <p:spPr>
          <a:xfrm>
            <a:off x="6567397" y="1248282"/>
            <a:ext cx="1923600" cy="8736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6780218" y="1352384"/>
            <a:ext cx="1610091" cy="7694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CA" sz="3200" dirty="0">
                <a:solidFill>
                  <a:schemeClr val="dk2"/>
                </a:solidFill>
                <a:latin typeface="+mj-lt"/>
                <a:sym typeface="Roboto Mono"/>
              </a:rPr>
              <a:t>CODE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 flipH="1">
            <a:off x="1078406" y="1590945"/>
            <a:ext cx="7109460" cy="19110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1078407" y="1590946"/>
            <a:ext cx="7109460" cy="2029981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CA" dirty="0">
                <a:solidFill>
                  <a:schemeClr val="dk2"/>
                </a:solidFill>
              </a:rPr>
              <a:t>What are some of the things we learned during this activity?</a:t>
            </a:r>
            <a:br>
              <a:rPr lang="en-CA" dirty="0">
                <a:solidFill>
                  <a:schemeClr val="dk2"/>
                </a:solidFill>
              </a:rPr>
            </a:br>
            <a:endParaRPr lang="en-CA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 descr="Illustration_Smile_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2351" y="2013816"/>
            <a:ext cx="2114100" cy="1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1773288" y="961901"/>
            <a:ext cx="499800" cy="19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cs typeface=""/>
              <a:sym typeface="Avenir"/>
            </a:endParaRPr>
          </a:p>
        </p:txBody>
      </p:sp>
      <p:sp>
        <p:nvSpPr>
          <p:cNvPr id="325" name="Shape 325"/>
          <p:cNvSpPr/>
          <p:nvPr/>
        </p:nvSpPr>
        <p:spPr>
          <a:xfrm rot="5400000">
            <a:off x="1822328" y="413793"/>
            <a:ext cx="125700" cy="7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392" y="34751"/>
                  <a:pt x="43625" y="-31859"/>
                  <a:pt x="120000" y="16051"/>
                </a:cubicBezTo>
                <a:cubicBezTo>
                  <a:pt x="72730" y="14583"/>
                  <a:pt x="38315" y="10975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cs typeface=""/>
              <a:sym typeface="Avenir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122969" y="339504"/>
            <a:ext cx="575100" cy="22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cs typeface=""/>
              <a:sym typeface="Avenir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2795992" y="4209742"/>
            <a:ext cx="474000" cy="21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cs typeface=""/>
              <a:sym typeface="Avenir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272462" y="4410494"/>
            <a:ext cx="538500" cy="19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cs typeface=""/>
              <a:sym typeface="Avenir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693040" y="3636267"/>
            <a:ext cx="2462700" cy="9327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Expressing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Understanding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Connecting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cs typeface=""/>
                <a:sym typeface="Roboto Mono"/>
              </a:rPr>
              <a:t>/</a:t>
            </a:r>
            <a:r>
              <a:rPr lang="en-CA" b="0" i="0" u="none" strike="noStrike" cap="none" dirty="0" smtClean="0">
                <a:solidFill>
                  <a:srgbClr val="7F7F7F"/>
                </a:solidFill>
                <a:latin typeface="+mn-lt"/>
                <a:cs typeface=""/>
                <a:sym typeface="Roboto Mono"/>
              </a:rPr>
              <a:t> </a:t>
            </a:r>
            <a:endParaRPr lang="en-CA" b="0" i="0" u="none" strike="noStrike" cap="none" dirty="0">
              <a:solidFill>
                <a:srgbClr val="7F7F7F"/>
              </a:solidFill>
              <a:latin typeface="+mn-lt"/>
              <a:cs typeface=""/>
              <a:sym typeface="Roboto Mono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-18243" y="544183"/>
            <a:ext cx="2814236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dirty="0" smtClean="0">
                <a:solidFill>
                  <a:schemeClr val="lt1"/>
                </a:solidFill>
                <a:latin typeface="+mn-lt"/>
                <a:cs typeface=""/>
                <a:sym typeface="Roboto Mono"/>
              </a:rPr>
              <a:t>COMPUTATIONAL</a:t>
            </a:r>
            <a:endParaRPr lang="fr-CA" sz="2100" dirty="0">
              <a:solidFill>
                <a:schemeClr val="lt1"/>
              </a:solidFill>
              <a:latin typeface="+mn-lt"/>
              <a:cs typeface=""/>
              <a:sym typeface="Roboto Mon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-3336" y="1187184"/>
            <a:ext cx="1776624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cap="small" dirty="0" smtClean="0">
                <a:solidFill>
                  <a:schemeClr val="lt1"/>
                </a:solidFill>
                <a:latin typeface="+mn-lt"/>
                <a:cs typeface=""/>
                <a:sym typeface="Roboto Mono"/>
              </a:rPr>
              <a:t>THINKING</a:t>
            </a:r>
            <a:endParaRPr lang="fr-CA" sz="2100" cap="small" dirty="0">
              <a:solidFill>
                <a:schemeClr val="lt1"/>
              </a:solidFill>
              <a:latin typeface="+mn-lt"/>
              <a:cs typeface=""/>
              <a:sym typeface="Roboto Mono"/>
            </a:endParaRPr>
          </a:p>
        </p:txBody>
      </p:sp>
      <p:grpSp>
        <p:nvGrpSpPr>
          <p:cNvPr id="2" name="Shape 332"/>
          <p:cNvGrpSpPr/>
          <p:nvPr/>
        </p:nvGrpSpPr>
        <p:grpSpPr>
          <a:xfrm>
            <a:off x="2386119" y="265871"/>
            <a:ext cx="4687752" cy="4339639"/>
            <a:chOff x="3747457" y="1195383"/>
            <a:chExt cx="4697147" cy="4348335"/>
          </a:xfrm>
        </p:grpSpPr>
        <p:sp>
          <p:nvSpPr>
            <p:cNvPr id="333" name="Shape 333"/>
            <p:cNvSpPr/>
            <p:nvPr/>
          </p:nvSpPr>
          <p:spPr>
            <a:xfrm>
              <a:off x="3747457" y="2613303"/>
              <a:ext cx="2116200" cy="28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046" y="0"/>
                  </a:moveTo>
                  <a:cubicBezTo>
                    <a:pt x="93374" y="0"/>
                    <a:pt x="104166" y="1678"/>
                    <a:pt x="113982" y="4715"/>
                  </a:cubicBezTo>
                  <a:lnTo>
                    <a:pt x="120000" y="6834"/>
                  </a:lnTo>
                  <a:lnTo>
                    <a:pt x="112721" y="10915"/>
                  </a:lnTo>
                  <a:cubicBezTo>
                    <a:pt x="93932" y="22817"/>
                    <a:pt x="82046" y="40393"/>
                    <a:pt x="82046" y="60000"/>
                  </a:cubicBezTo>
                  <a:lnTo>
                    <a:pt x="82155" y="61583"/>
                  </a:lnTo>
                  <a:lnTo>
                    <a:pt x="82155" y="61583"/>
                  </a:lnTo>
                  <a:lnTo>
                    <a:pt x="82504" y="66637"/>
                  </a:lnTo>
                  <a:cubicBezTo>
                    <a:pt x="84891" y="83822"/>
                    <a:pt x="96444" y="99025"/>
                    <a:pt x="113531" y="109591"/>
                  </a:cubicBezTo>
                  <a:lnTo>
                    <a:pt x="119990" y="113168"/>
                  </a:lnTo>
                  <a:lnTo>
                    <a:pt x="113982" y="115284"/>
                  </a:lnTo>
                  <a:cubicBezTo>
                    <a:pt x="104166" y="118321"/>
                    <a:pt x="93374" y="120000"/>
                    <a:pt x="82046" y="120000"/>
                  </a:cubicBezTo>
                  <a:cubicBezTo>
                    <a:pt x="36733" y="120000"/>
                    <a:pt x="0" y="93137"/>
                    <a:pt x="0" y="60000"/>
                  </a:cubicBezTo>
                  <a:cubicBezTo>
                    <a:pt x="0" y="26862"/>
                    <a:pt x="36733" y="0"/>
                    <a:pt x="8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0799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555905" y="2877318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153" y="0"/>
                  </a:moveTo>
                  <a:lnTo>
                    <a:pt x="93500" y="886"/>
                  </a:lnTo>
                  <a:cubicBezTo>
                    <a:pt x="109488" y="12588"/>
                    <a:pt x="120000" y="32405"/>
                    <a:pt x="120000" y="54882"/>
                  </a:cubicBezTo>
                  <a:cubicBezTo>
                    <a:pt x="120000" y="90846"/>
                    <a:pt x="93090" y="120000"/>
                    <a:pt x="59895" y="120000"/>
                  </a:cubicBezTo>
                  <a:cubicBezTo>
                    <a:pt x="28775" y="120000"/>
                    <a:pt x="3178" y="94376"/>
                    <a:pt x="100" y="61540"/>
                  </a:cubicBezTo>
                  <a:lnTo>
                    <a:pt x="0" y="59375"/>
                  </a:lnTo>
                  <a:lnTo>
                    <a:pt x="3537" y="61163"/>
                  </a:lnTo>
                  <a:cubicBezTo>
                    <a:pt x="10920" y="64317"/>
                    <a:pt x="18964" y="66050"/>
                    <a:pt x="27381" y="66050"/>
                  </a:cubicBezTo>
                  <a:cubicBezTo>
                    <a:pt x="38604" y="66050"/>
                    <a:pt x="49163" y="62970"/>
                    <a:pt x="58377" y="57547"/>
                  </a:cubicBezTo>
                  <a:lnTo>
                    <a:pt x="59815" y="56601"/>
                  </a:lnTo>
                  <a:lnTo>
                    <a:pt x="59815" y="56601"/>
                  </a:lnTo>
                  <a:lnTo>
                    <a:pt x="63739" y="54018"/>
                  </a:lnTo>
                  <a:cubicBezTo>
                    <a:pt x="78874" y="42940"/>
                    <a:pt x="89473" y="25140"/>
                    <a:pt x="91886" y="4572"/>
                  </a:cubicBezTo>
                  <a:lnTo>
                    <a:pt x="92153" y="0"/>
                  </a:lnTo>
                  <a:close/>
                </a:path>
              </a:pathLst>
            </a:custGeom>
            <a:solidFill>
              <a:schemeClr val="dk2"/>
            </a:solidFill>
            <a:ln w="127000" cap="rnd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"/>
                <a:sym typeface="Calibri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672514" y="1195383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95" y="0"/>
                  </a:moveTo>
                  <a:cubicBezTo>
                    <a:pt x="93090" y="0"/>
                    <a:pt x="120000" y="29153"/>
                    <a:pt x="120000" y="65117"/>
                  </a:cubicBezTo>
                  <a:cubicBezTo>
                    <a:pt x="120000" y="87594"/>
                    <a:pt x="109488" y="107411"/>
                    <a:pt x="93500" y="119113"/>
                  </a:cubicBezTo>
                  <a:lnTo>
                    <a:pt x="92153" y="120000"/>
                  </a:lnTo>
                  <a:lnTo>
                    <a:pt x="91886" y="115427"/>
                  </a:lnTo>
                  <a:cubicBezTo>
                    <a:pt x="89473" y="94859"/>
                    <a:pt x="78874" y="77059"/>
                    <a:pt x="63739" y="65981"/>
                  </a:cubicBezTo>
                  <a:lnTo>
                    <a:pt x="59895" y="63451"/>
                  </a:lnTo>
                  <a:lnTo>
                    <a:pt x="59895" y="63451"/>
                  </a:lnTo>
                  <a:lnTo>
                    <a:pt x="58377" y="62452"/>
                  </a:lnTo>
                  <a:cubicBezTo>
                    <a:pt x="49163" y="57029"/>
                    <a:pt x="38604" y="53949"/>
                    <a:pt x="27381" y="53949"/>
                  </a:cubicBezTo>
                  <a:cubicBezTo>
                    <a:pt x="18964" y="53949"/>
                    <a:pt x="10920" y="55682"/>
                    <a:pt x="3537" y="58836"/>
                  </a:cubicBezTo>
                  <a:lnTo>
                    <a:pt x="0" y="60624"/>
                  </a:lnTo>
                  <a:lnTo>
                    <a:pt x="100" y="58459"/>
                  </a:lnTo>
                  <a:cubicBezTo>
                    <a:pt x="3178" y="25623"/>
                    <a:pt x="28775" y="0"/>
                    <a:pt x="59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799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"/>
                <a:sym typeface="Calibri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221910" y="4507632"/>
              <a:ext cx="1841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rgbClr val="FFFFFF"/>
                </a:buClr>
              </a:pPr>
              <a:r>
                <a:rPr lang="fr-CA" b="0" i="0" u="none" strike="noStrike" cap="none" dirty="0">
                  <a:solidFill>
                    <a:srgbClr val="FFFFFF"/>
                  </a:solidFill>
                  <a:latin typeface="+mn-lt"/>
                  <a:cs typeface=""/>
                  <a:sym typeface="Roboto Mono"/>
                </a:rPr>
                <a:t>/PERSPECTIVES/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1332" y="1765760"/>
              <a:ext cx="15102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 smtClean="0">
                  <a:solidFill>
                    <a:schemeClr val="lt1"/>
                  </a:solidFill>
                  <a:latin typeface="+mn-lt"/>
                  <a:cs typeface=""/>
                  <a:sym typeface="Roboto Mono"/>
                </a:rPr>
                <a:t>&lt;PRACTICES&gt;</a:t>
              </a:r>
              <a:endParaRPr lang="fr-CA" b="0" i="0" u="none" strike="noStrike" cap="none" dirty="0">
                <a:solidFill>
                  <a:schemeClr val="lt1"/>
                </a:solidFill>
                <a:latin typeface="+mn-lt"/>
                <a:cs typeface=""/>
                <a:sym typeface="Roboto Mon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785632" y="3750771"/>
              <a:ext cx="1367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>
                  <a:solidFill>
                    <a:schemeClr val="lt1"/>
                  </a:solidFill>
                  <a:latin typeface="+mn-lt"/>
                  <a:cs typeface=""/>
                  <a:sym typeface="Roboto Mono"/>
                </a:rPr>
                <a:t>{CONCEPTS}</a:t>
              </a:r>
            </a:p>
          </p:txBody>
        </p:sp>
      </p:grpSp>
      <p:pic>
        <p:nvPicPr>
          <p:cNvPr id="339" name="Shape 339" descr="Heart_Blu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191" y="2022266"/>
            <a:ext cx="704700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 descr="Heart_Oran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7878" y="76934"/>
            <a:ext cx="7419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Hear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0978" y="2997366"/>
            <a:ext cx="718800" cy="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012951" y="52705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</a:pPr>
            <a:endParaRPr dirty="0">
              <a:latin typeface="+mn-lt"/>
              <a:cs typeface="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-1444017" y="2602617"/>
            <a:ext cx="5232600" cy="2067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{ Algorithms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{ D</a:t>
            </a:r>
            <a:r>
              <a:rPr lang="en-CA" dirty="0" smtClean="0">
                <a:solidFill>
                  <a:schemeClr val="dk1"/>
                </a:solidFill>
                <a:latin typeface="+mn-lt"/>
                <a:cs typeface=""/>
                <a:sym typeface="Roboto Mono"/>
              </a:rPr>
              <a:t>e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composition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{ Abstraction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{ Pattern Recognition</a:t>
            </a:r>
            <a:r>
              <a:rPr lang="en-CA" b="0" i="0" u="none" strike="noStrike" cap="none" dirty="0" smtClean="0">
                <a:solidFill>
                  <a:schemeClr val="dk1"/>
                </a:solidFill>
                <a:latin typeface="+mn-lt"/>
                <a:cs typeface=""/>
                <a:sym typeface="Roboto Mono"/>
              </a:rPr>
              <a:t>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cs typeface=""/>
                <a:sym typeface="Roboto Mono"/>
              </a:rPr>
              <a:t>{ Logic }</a:t>
            </a:r>
          </a:p>
          <a:p>
            <a:pPr>
              <a:lnSpc>
                <a:spcPct val="130588"/>
              </a:lnSpc>
              <a:buClr>
                <a:srgbClr val="000000"/>
              </a:buClr>
            </a:pPr>
            <a:endParaRPr lang="en-CA" b="0" i="0" u="none" strike="noStrike" cap="none" dirty="0">
              <a:solidFill>
                <a:srgbClr val="33AFF7"/>
              </a:solidFill>
              <a:latin typeface="+mn-lt"/>
              <a:cs typeface=""/>
              <a:sym typeface="Roboto Mono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573600" y="641060"/>
            <a:ext cx="2462700" cy="12206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cs typeface=""/>
                <a:sym typeface="Roboto Mono"/>
              </a:rPr>
              <a:t>&lt; Planning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cs typeface=""/>
                <a:sym typeface="Roboto Mono"/>
              </a:rPr>
              <a:t>&lt; Collaborating&gt;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cs typeface=""/>
                <a:sym typeface="Roboto Mono"/>
              </a:rPr>
              <a:t>&lt; Experimenting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cs typeface=""/>
                <a:sym typeface="Roboto Mono"/>
              </a:rPr>
              <a:t>&lt; Debugging &gt; </a:t>
            </a:r>
            <a:endParaRPr lang="en-CA" b="0" i="0" u="none" strike="noStrike" cap="none" dirty="0">
              <a:solidFill>
                <a:schemeClr val="dk2"/>
              </a:solidFill>
              <a:latin typeface="+mn-lt"/>
              <a:cs typeface=""/>
              <a:sym typeface="Roboto Mono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xfrm>
            <a:off x="993568" y="1106671"/>
            <a:ext cx="7543767" cy="2536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CA" sz="4000" dirty="0">
                <a:solidFill>
                  <a:schemeClr val="dk1"/>
                </a:solidFill>
              </a:rPr>
              <a:t>PRACTICES </a:t>
            </a:r>
            <a:r>
              <a:rPr lang="en-CA" dirty="0">
                <a:solidFill>
                  <a:schemeClr val="dk1"/>
                </a:solidFill>
              </a:rPr>
              <a:t/>
            </a:r>
            <a:br>
              <a:rPr lang="en-CA" dirty="0">
                <a:solidFill>
                  <a:schemeClr val="dk1"/>
                </a:solidFill>
              </a:rPr>
            </a:br>
            <a:r>
              <a:rPr lang="en-CA" dirty="0"/>
              <a:t>in COMPUTER PROGRAMMING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 descr="collaborating_3_no_colou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540646"/>
            <a:ext cx="1697219" cy="169721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5215480" y="1644107"/>
            <a:ext cx="3239008" cy="1225114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4800" b="1" dirty="0">
                <a:solidFill>
                  <a:srgbClr val="FFFFFF"/>
                </a:solidFill>
              </a:rPr>
              <a:t>Practices</a:t>
            </a:r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</p:txBody>
      </p:sp>
      <p:sp>
        <p:nvSpPr>
          <p:cNvPr id="571" name="Shape 571"/>
          <p:cNvSpPr/>
          <p:nvPr/>
        </p:nvSpPr>
        <p:spPr>
          <a:xfrm>
            <a:off x="1472083" y="1037758"/>
            <a:ext cx="2780604" cy="29995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</a:rPr>
              <a:t>Collaborating</a:t>
            </a:r>
            <a:endParaRPr lang="en-CA" sz="2900" dirty="0" smtClean="0">
              <a:solidFill>
                <a:schemeClr val="dk1"/>
              </a:solidFill>
            </a:endParaRPr>
          </a:p>
          <a:p>
            <a:pPr>
              <a:lnSpc>
                <a:spcPct val="69375"/>
              </a:lnSpc>
              <a:spcBef>
                <a:spcPts val="5893"/>
              </a:spcBef>
              <a:buClr>
                <a:schemeClr val="dk1"/>
              </a:buClr>
              <a:buSzPct val="25000"/>
            </a:pPr>
            <a:r>
              <a:rPr lang="en-CA" sz="2900" dirty="0" smtClean="0">
                <a:solidFill>
                  <a:schemeClr val="dk1"/>
                </a:solidFill>
              </a:rPr>
              <a:t/>
            </a:r>
            <a:br>
              <a:rPr lang="en-CA" sz="2900" dirty="0" smtClean="0">
                <a:solidFill>
                  <a:schemeClr val="dk1"/>
                </a:solidFill>
              </a:rPr>
            </a:br>
            <a:r>
              <a:rPr lang="en-CA" sz="2900" dirty="0" smtClean="0">
                <a:solidFill>
                  <a:schemeClr val="dk1"/>
                </a:solidFill>
              </a:rPr>
              <a:t>Experimenting</a:t>
            </a:r>
            <a:endParaRPr lang="en-CA" sz="2900" dirty="0">
              <a:solidFill>
                <a:schemeClr val="dk1"/>
              </a:solidFill>
            </a:endParaRPr>
          </a:p>
        </p:txBody>
      </p:sp>
      <p:pic>
        <p:nvPicPr>
          <p:cNvPr id="572" name="Shape 572" descr="cookies_1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492" y="2567031"/>
            <a:ext cx="1308593" cy="98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hape 578" descr="todo_list_v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938" y="924222"/>
            <a:ext cx="962146" cy="96214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5215480" y="1634015"/>
            <a:ext cx="3239008" cy="107356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4800" b="1" dirty="0">
                <a:solidFill>
                  <a:srgbClr val="FFFFFF"/>
                </a:solidFill>
              </a:rPr>
              <a:t>Practices</a:t>
            </a:r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</p:txBody>
      </p:sp>
      <p:sp>
        <p:nvSpPr>
          <p:cNvPr id="580" name="Shape 580"/>
          <p:cNvSpPr/>
          <p:nvPr/>
        </p:nvSpPr>
        <p:spPr>
          <a:xfrm>
            <a:off x="1472083" y="1169550"/>
            <a:ext cx="2780604" cy="2263362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</a:rPr>
              <a:t>Planning </a:t>
            </a:r>
            <a:endParaRPr lang="en-CA" sz="2900" dirty="0" smtClean="0">
              <a:solidFill>
                <a:schemeClr val="dk1"/>
              </a:solidFill>
            </a:endParaRPr>
          </a:p>
          <a:p>
            <a:pPr>
              <a:spcBef>
                <a:spcPts val="5893"/>
              </a:spcBef>
              <a:buClr>
                <a:schemeClr val="dk1"/>
              </a:buClr>
              <a:buSzPct val="25000"/>
            </a:pPr>
            <a:r>
              <a:rPr lang="en-CA" sz="2900" dirty="0" smtClean="0">
                <a:solidFill>
                  <a:schemeClr val="dk1"/>
                </a:solidFill>
              </a:rPr>
              <a:t>Debugging</a:t>
            </a:r>
            <a:endParaRPr lang="en-CA" sz="2900" dirty="0">
              <a:solidFill>
                <a:schemeClr val="dk1"/>
              </a:solidFill>
            </a:endParaRPr>
          </a:p>
        </p:txBody>
      </p:sp>
      <p:pic>
        <p:nvPicPr>
          <p:cNvPr id="581" name="Shape 581" descr="knot_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18" y="2517353"/>
            <a:ext cx="953602" cy="72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4878552" y="276532"/>
            <a:ext cx="4064000" cy="4192437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>DEBUGGING</a:t>
            </a:r>
          </a:p>
          <a:p>
            <a:pPr marL="0" indent="0">
              <a:buSzPct val="25000"/>
              <a:buNone/>
            </a:pPr>
            <a:r>
              <a:rPr lang="en-CA" dirty="0"/>
              <a:t/>
            </a:r>
            <a:br>
              <a:rPr lang="en-CA" dirty="0"/>
            </a:br>
            <a:r>
              <a:rPr lang="en-CA" sz="2500" dirty="0"/>
              <a:t>Does it work the way it is suppose to?</a:t>
            </a:r>
            <a:br>
              <a:rPr lang="en-CA" sz="2500" dirty="0"/>
            </a:br>
            <a:r>
              <a:rPr lang="en-CA" sz="2500" dirty="0"/>
              <a:t/>
            </a:r>
            <a:br>
              <a:rPr lang="en-CA" sz="2500" dirty="0"/>
            </a:br>
            <a:r>
              <a:rPr lang="en-CA" sz="2500" dirty="0"/>
              <a:t>Identifying the cause and fixing it or finding a work-around.</a:t>
            </a:r>
            <a:endParaRPr lang="en-CA" dirty="0"/>
          </a:p>
          <a:p>
            <a:pPr marL="0" indent="0">
              <a:buSzPct val="25000"/>
              <a:buNone/>
            </a:pPr>
            <a:endParaRPr dirty="0"/>
          </a:p>
          <a:p>
            <a:pPr marL="0" indent="0">
              <a:buSzPct val="25000"/>
              <a:buNone/>
            </a:pPr>
            <a:endParaRPr dirty="0"/>
          </a:p>
          <a:p>
            <a:pPr marL="0" indent="0">
              <a:buSzPct val="25000"/>
              <a:buNone/>
            </a:pPr>
            <a:endParaRPr dirty="0"/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9" y="738196"/>
            <a:ext cx="3515895" cy="313489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263357" y="276532"/>
            <a:ext cx="3936745" cy="461664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“real” computer </a:t>
            </a:r>
            <a:r>
              <a:rPr lang="en-CA" sz="2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bug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718733" y="3945749"/>
            <a:ext cx="2481368" cy="52321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Grace Hopper’s log, 1947</a:t>
            </a:r>
          </a:p>
          <a:p>
            <a:pPr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1699657" y="1432397"/>
            <a:ext cx="5366325" cy="21068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6419" tIns="81622" rIns="81622" bIns="81622" anchor="t" anchorCtr="1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CA" sz="3600" dirty="0">
                <a:solidFill>
                  <a:schemeClr val="dk2"/>
                </a:solidFill>
              </a:rPr>
              <a:t>How do humans </a:t>
            </a:r>
            <a:br>
              <a:rPr lang="en-CA" sz="3600" dirty="0">
                <a:solidFill>
                  <a:schemeClr val="dk2"/>
                </a:solidFill>
              </a:rPr>
            </a:br>
            <a:r>
              <a:rPr lang="en-CA" sz="3600" dirty="0"/>
              <a:t>communicate </a:t>
            </a:r>
            <a:r>
              <a:rPr lang="en-CA" sz="3600" dirty="0">
                <a:solidFill>
                  <a:schemeClr val="dk2"/>
                </a:solidFill>
              </a:rPr>
              <a:t/>
            </a:r>
            <a:br>
              <a:rPr lang="en-CA" sz="3600" dirty="0">
                <a:solidFill>
                  <a:schemeClr val="dk2"/>
                </a:solidFill>
              </a:rPr>
            </a:br>
            <a:r>
              <a:rPr lang="en-CA" sz="3600" dirty="0">
                <a:solidFill>
                  <a:schemeClr val="dk2"/>
                </a:solidFill>
              </a:rPr>
              <a:t>with computers?</a:t>
            </a:r>
            <a:br>
              <a:rPr lang="en-CA" sz="3600" dirty="0">
                <a:solidFill>
                  <a:schemeClr val="dk2"/>
                </a:solidFill>
              </a:rPr>
            </a:br>
            <a:endParaRPr lang="en-CA" sz="3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2127282" y="1396011"/>
            <a:ext cx="5297748" cy="2311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4000" dirty="0">
                <a:solidFill>
                  <a:schemeClr val="dk2"/>
                </a:solidFill>
              </a:rPr>
              <a:t>What does the word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CA" sz="4000" dirty="0">
                <a:solidFill>
                  <a:schemeClr val="dk1"/>
                </a:solidFill>
              </a:rPr>
              <a:t>CODE </a:t>
            </a:r>
          </a:p>
          <a:p>
            <a:pPr algn="ctr">
              <a:buClr>
                <a:schemeClr val="dk2"/>
              </a:buClr>
              <a:buSzPct val="25000"/>
            </a:pPr>
            <a:r>
              <a:rPr lang="en-CA" sz="4000" dirty="0">
                <a:solidFill>
                  <a:schemeClr val="dk2"/>
                </a:solidFill>
              </a:rPr>
              <a:t>mean to you?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5256013" y="413581"/>
            <a:ext cx="3667754" cy="3821595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lnSpc>
                <a:spcPct val="158571"/>
              </a:lnSpc>
              <a:spcBef>
                <a:spcPts val="0"/>
              </a:spcBef>
              <a:buSzPct val="25000"/>
              <a:buNone/>
            </a:pPr>
            <a:r>
              <a:rPr lang="en-CA" sz="3200" dirty="0"/>
              <a:t>Computers need instructions written in machine-code…</a:t>
            </a:r>
          </a:p>
          <a:p>
            <a:pPr marL="0" indent="0">
              <a:buSzPct val="25000"/>
              <a:buNone/>
            </a:pPr>
            <a:endParaRPr sz="2500" dirty="0"/>
          </a:p>
        </p:txBody>
      </p:sp>
      <p:pic>
        <p:nvPicPr>
          <p:cNvPr id="603" name="Shape 603" descr="binary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3482" y="3775292"/>
            <a:ext cx="619515" cy="61951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462498" y="413580"/>
            <a:ext cx="3672473" cy="738664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1600" b="1" dirty="0">
                <a:solidFill>
                  <a:schemeClr val="dk2"/>
                </a:solidFill>
              </a:rPr>
              <a:t>HUMAN</a:t>
            </a:r>
            <a:r>
              <a:rPr lang="en-CA" sz="1600" b="1" dirty="0" smtClean="0">
                <a:solidFill>
                  <a:schemeClr val="dk2"/>
                </a:solidFill>
              </a:rPr>
              <a:t>-FRIENDLY</a:t>
            </a:r>
          </a:p>
          <a:p>
            <a:pPr algn="ctr">
              <a:buClr>
                <a:schemeClr val="dk2"/>
              </a:buClr>
              <a:buSzPct val="25000"/>
            </a:pPr>
            <a:r>
              <a:rPr lang="en-CA" sz="1600" b="1" dirty="0" smtClean="0">
                <a:solidFill>
                  <a:schemeClr val="dk2"/>
                </a:solidFill>
              </a:rPr>
              <a:t> </a:t>
            </a:r>
            <a:r>
              <a:rPr lang="en-CA" sz="1600" b="1" dirty="0">
                <a:solidFill>
                  <a:schemeClr val="dk2"/>
                </a:solidFill>
              </a:rPr>
              <a:t>LANGUAGE</a:t>
            </a:r>
          </a:p>
        </p:txBody>
      </p:sp>
      <p:sp>
        <p:nvSpPr>
          <p:cNvPr id="606" name="Shape 606"/>
          <p:cNvSpPr/>
          <p:nvPr/>
        </p:nvSpPr>
        <p:spPr>
          <a:xfrm rot="5400000">
            <a:off x="1294442" y="1672009"/>
            <a:ext cx="1971096" cy="9315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187CD"/>
              </a:gs>
              <a:gs pos="100000">
                <a:srgbClr val="8FCAFF"/>
              </a:gs>
            </a:gsLst>
            <a:lin ang="16200000" scaled="0"/>
          </a:gra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vert="horz" lIns="81622" tIns="40800" rIns="81622" bIns="40800" anchor="ctr" anchorCtr="1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b="1" cap="all" dirty="0">
                <a:solidFill>
                  <a:schemeClr val="lt1"/>
                </a:solidFill>
              </a:rPr>
              <a:t>translator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055694" y="3307884"/>
            <a:ext cx="2468337" cy="467408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1600" b="1" dirty="0">
                <a:solidFill>
                  <a:schemeClr val="dk2"/>
                </a:solidFill>
              </a:rPr>
              <a:t>MACHINE-CODE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68402" y="744417"/>
            <a:ext cx="4294799" cy="2523599"/>
          </a:xfrm>
          <a:prstGeom prst="rect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4799724" y="490278"/>
            <a:ext cx="4195379" cy="3980422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lnSpc>
                <a:spcPct val="138750"/>
              </a:lnSpc>
              <a:spcBef>
                <a:spcPts val="0"/>
              </a:spcBef>
              <a:buSzPct val="25000"/>
              <a:buNone/>
            </a:pPr>
            <a:r>
              <a:rPr lang="en-CA" sz="2900" b="1" dirty="0">
                <a:solidFill>
                  <a:srgbClr val="FFFFFF"/>
                </a:solidFill>
              </a:rPr>
              <a:t>Computer CODE</a:t>
            </a:r>
            <a:r>
              <a:rPr lang="en-CA" sz="2900" b="1" dirty="0" smtClean="0">
                <a:solidFill>
                  <a:srgbClr val="FFFFFF"/>
                </a:solidFill>
              </a:rPr>
              <a:t> </a:t>
            </a:r>
            <a:r>
              <a:rPr lang="en-CA" sz="2900" dirty="0" smtClean="0">
                <a:solidFill>
                  <a:srgbClr val="FFFFFF"/>
                </a:solidFill>
              </a:rPr>
              <a:t>…</a:t>
            </a:r>
          </a:p>
          <a:p>
            <a:pPr marL="0" indent="0" algn="ctr">
              <a:lnSpc>
                <a:spcPct val="138750"/>
              </a:lnSpc>
              <a:spcBef>
                <a:spcPts val="0"/>
              </a:spcBef>
              <a:buSzPct val="25000"/>
              <a:buNone/>
            </a:pPr>
            <a:r>
              <a:rPr lang="en-CA" sz="2900" dirty="0"/>
              <a:t>Is how we tell a computer what to do.</a:t>
            </a:r>
            <a:r>
              <a:rPr lang="en-CA" sz="2900" b="1" u="sng" dirty="0"/>
              <a:t/>
            </a:r>
            <a:br>
              <a:rPr lang="en-CA" sz="2900" b="1" u="sng" dirty="0"/>
            </a:br>
            <a:endParaRPr lang="en-CA" sz="2900" b="1" u="sng" dirty="0"/>
          </a:p>
          <a:p>
            <a:pPr marL="0" indent="0">
              <a:spcBef>
                <a:spcPts val="0"/>
              </a:spcBef>
              <a:buSzPct val="25000"/>
              <a:buNone/>
            </a:pPr>
            <a:endParaRPr sz="2900" u="sng" dirty="0"/>
          </a:p>
          <a:p>
            <a:pPr marL="0" indent="0">
              <a:buSzPct val="25000"/>
              <a:buNone/>
            </a:pPr>
            <a:endParaRPr sz="1800" dirty="0"/>
          </a:p>
        </p:txBody>
      </p:sp>
      <p:grpSp>
        <p:nvGrpSpPr>
          <p:cNvPr id="616" name="Shape 616"/>
          <p:cNvGrpSpPr/>
          <p:nvPr/>
        </p:nvGrpSpPr>
        <p:grpSpPr>
          <a:xfrm>
            <a:off x="174318" y="798523"/>
            <a:ext cx="4108016" cy="2418290"/>
            <a:chOff x="174317" y="798522"/>
            <a:chExt cx="4108016" cy="2418290"/>
          </a:xfrm>
        </p:grpSpPr>
        <p:sp>
          <p:nvSpPr>
            <p:cNvPr id="617" name="Shape 617"/>
            <p:cNvSpPr/>
            <p:nvPr/>
          </p:nvSpPr>
          <p:spPr>
            <a:xfrm>
              <a:off x="3632494" y="798522"/>
              <a:ext cx="649838" cy="24182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dirty="0">
                <a:solidFill>
                  <a:schemeClr val="lt1"/>
                </a:solidFill>
              </a:endParaRPr>
            </a:p>
          </p:txBody>
        </p:sp>
        <p:pic>
          <p:nvPicPr>
            <p:cNvPr id="618" name="Shape 618"/>
            <p:cNvPicPr preferRelativeResize="0"/>
            <p:nvPr/>
          </p:nvPicPr>
          <p:blipFill rotWithShape="1">
            <a:blip r:embed="rId3">
              <a:alphaModFix/>
            </a:blip>
            <a:srcRect l="26972" r="26975"/>
            <a:stretch/>
          </p:blipFill>
          <p:spPr>
            <a:xfrm>
              <a:off x="3697742" y="1263238"/>
              <a:ext cx="444016" cy="583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Shape 619" descr="prog_languages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4317" y="798522"/>
              <a:ext cx="3523424" cy="2418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Shape 620" descr="r_language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2494" y="2096216"/>
              <a:ext cx="649838" cy="50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Shape 621"/>
          <p:cNvSpPr txBox="1"/>
          <p:nvPr/>
        </p:nvSpPr>
        <p:spPr>
          <a:xfrm>
            <a:off x="1" y="151724"/>
            <a:ext cx="4473981" cy="40010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33AFF7"/>
              </a:buClr>
              <a:buSzPct val="25000"/>
            </a:pPr>
            <a:r>
              <a:rPr lang="en-CA" sz="1800" dirty="0">
                <a:solidFill>
                  <a:srgbClr val="33AFF7"/>
                </a:solidFill>
              </a:rPr>
              <a:t> A few programming languages…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048445" y="3540440"/>
            <a:ext cx="2649297" cy="52321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CA" sz="2500" dirty="0">
                <a:solidFill>
                  <a:schemeClr val="dk1"/>
                </a:solidFill>
              </a:rPr>
              <a:t>Why so many?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 flipH="1">
            <a:off x="1287308" y="1831488"/>
            <a:ext cx="6519754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 txBox="1">
            <a:spLocks noGrp="1"/>
          </p:cNvSpPr>
          <p:nvPr>
            <p:ph type="title"/>
          </p:nvPr>
        </p:nvSpPr>
        <p:spPr>
          <a:xfrm>
            <a:off x="1395915" y="1831488"/>
            <a:ext cx="6411149" cy="873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CA" sz="4000" dirty="0">
                <a:solidFill>
                  <a:schemeClr val="dk1"/>
                </a:solidFill>
              </a:rPr>
              <a:t>What is a computer?</a:t>
            </a:r>
            <a:r>
              <a:rPr lang="en-CA" b="1" dirty="0"/>
              <a:t/>
            </a:r>
            <a:br>
              <a:rPr lang="en-CA" b="1" dirty="0"/>
            </a:br>
            <a:endParaRPr lang="en-CA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 descr="Illustration_Smile_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2351" y="2013816"/>
            <a:ext cx="2114100" cy="1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1773288" y="961901"/>
            <a:ext cx="499800" cy="19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sym typeface="Avenir"/>
            </a:endParaRPr>
          </a:p>
        </p:txBody>
      </p:sp>
      <p:sp>
        <p:nvSpPr>
          <p:cNvPr id="325" name="Shape 325"/>
          <p:cNvSpPr/>
          <p:nvPr/>
        </p:nvSpPr>
        <p:spPr>
          <a:xfrm rot="5400000">
            <a:off x="1822328" y="413793"/>
            <a:ext cx="125700" cy="7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392" y="34751"/>
                  <a:pt x="43625" y="-31859"/>
                  <a:pt x="120000" y="16051"/>
                </a:cubicBezTo>
                <a:cubicBezTo>
                  <a:pt x="72730" y="14583"/>
                  <a:pt x="38315" y="10975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sym typeface="Avenir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122969" y="339504"/>
            <a:ext cx="575100" cy="22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sym typeface="Avenir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2795992" y="4209742"/>
            <a:ext cx="474000" cy="21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sym typeface="Avenir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272462" y="4410494"/>
            <a:ext cx="538500" cy="19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n-lt"/>
              <a:sym typeface="Avenir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693040" y="3636267"/>
            <a:ext cx="2462700" cy="9327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Expressing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Understanding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Connecting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n-lt"/>
                <a:sym typeface="Roboto Mono"/>
              </a:rPr>
              <a:t>/</a:t>
            </a:r>
            <a:r>
              <a:rPr lang="en-CA" b="0" i="0" u="none" strike="noStrike" cap="none" dirty="0" smtClean="0">
                <a:solidFill>
                  <a:srgbClr val="7F7F7F"/>
                </a:solidFill>
                <a:latin typeface="+mn-lt"/>
                <a:sym typeface="Roboto Mono"/>
              </a:rPr>
              <a:t> </a:t>
            </a:r>
            <a:endParaRPr lang="en-CA" b="0" i="0" u="none" strike="noStrike" cap="none" dirty="0">
              <a:solidFill>
                <a:srgbClr val="7F7F7F"/>
              </a:solidFill>
              <a:latin typeface="+mn-lt"/>
              <a:sym typeface="Roboto Mono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-18243" y="544183"/>
            <a:ext cx="2814236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dirty="0" smtClean="0">
                <a:solidFill>
                  <a:schemeClr val="lt1"/>
                </a:solidFill>
                <a:latin typeface="+mn-lt"/>
                <a:sym typeface="Roboto Mono"/>
              </a:rPr>
              <a:t>COMPUTATIONAL</a:t>
            </a:r>
            <a:endParaRPr lang="fr-CA" sz="2100" dirty="0">
              <a:solidFill>
                <a:schemeClr val="lt1"/>
              </a:solidFill>
              <a:latin typeface="+mn-lt"/>
              <a:sym typeface="Roboto Mon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-3336" y="1187184"/>
            <a:ext cx="1776624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cap="small" dirty="0" smtClean="0">
                <a:solidFill>
                  <a:schemeClr val="lt1"/>
                </a:solidFill>
                <a:latin typeface="+mn-lt"/>
                <a:sym typeface="Roboto Mono"/>
              </a:rPr>
              <a:t>THINKING</a:t>
            </a:r>
            <a:endParaRPr lang="fr-CA" sz="2100" cap="small" dirty="0">
              <a:solidFill>
                <a:schemeClr val="lt1"/>
              </a:solidFill>
              <a:latin typeface="+mn-lt"/>
              <a:sym typeface="Roboto Mono"/>
            </a:endParaRPr>
          </a:p>
        </p:txBody>
      </p:sp>
      <p:grpSp>
        <p:nvGrpSpPr>
          <p:cNvPr id="2" name="Shape 332"/>
          <p:cNvGrpSpPr/>
          <p:nvPr/>
        </p:nvGrpSpPr>
        <p:grpSpPr>
          <a:xfrm>
            <a:off x="2386119" y="265871"/>
            <a:ext cx="4687752" cy="4339639"/>
            <a:chOff x="3747457" y="1195383"/>
            <a:chExt cx="4697147" cy="4348335"/>
          </a:xfrm>
        </p:grpSpPr>
        <p:sp>
          <p:nvSpPr>
            <p:cNvPr id="333" name="Shape 333"/>
            <p:cNvSpPr/>
            <p:nvPr/>
          </p:nvSpPr>
          <p:spPr>
            <a:xfrm>
              <a:off x="3747457" y="2613303"/>
              <a:ext cx="2116200" cy="28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046" y="0"/>
                  </a:moveTo>
                  <a:cubicBezTo>
                    <a:pt x="93374" y="0"/>
                    <a:pt x="104166" y="1678"/>
                    <a:pt x="113982" y="4715"/>
                  </a:cubicBezTo>
                  <a:lnTo>
                    <a:pt x="120000" y="6834"/>
                  </a:lnTo>
                  <a:lnTo>
                    <a:pt x="112721" y="10915"/>
                  </a:lnTo>
                  <a:cubicBezTo>
                    <a:pt x="93932" y="22817"/>
                    <a:pt x="82046" y="40393"/>
                    <a:pt x="82046" y="60000"/>
                  </a:cubicBezTo>
                  <a:lnTo>
                    <a:pt x="82155" y="61583"/>
                  </a:lnTo>
                  <a:lnTo>
                    <a:pt x="82155" y="61583"/>
                  </a:lnTo>
                  <a:lnTo>
                    <a:pt x="82504" y="66637"/>
                  </a:lnTo>
                  <a:cubicBezTo>
                    <a:pt x="84891" y="83822"/>
                    <a:pt x="96444" y="99025"/>
                    <a:pt x="113531" y="109591"/>
                  </a:cubicBezTo>
                  <a:lnTo>
                    <a:pt x="119990" y="113168"/>
                  </a:lnTo>
                  <a:lnTo>
                    <a:pt x="113982" y="115284"/>
                  </a:lnTo>
                  <a:cubicBezTo>
                    <a:pt x="104166" y="118321"/>
                    <a:pt x="93374" y="120000"/>
                    <a:pt x="82046" y="120000"/>
                  </a:cubicBezTo>
                  <a:cubicBezTo>
                    <a:pt x="36733" y="120000"/>
                    <a:pt x="0" y="93137"/>
                    <a:pt x="0" y="60000"/>
                  </a:cubicBezTo>
                  <a:cubicBezTo>
                    <a:pt x="0" y="26862"/>
                    <a:pt x="36733" y="0"/>
                    <a:pt x="8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0799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555905" y="2877318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153" y="0"/>
                  </a:moveTo>
                  <a:lnTo>
                    <a:pt x="93500" y="886"/>
                  </a:lnTo>
                  <a:cubicBezTo>
                    <a:pt x="109488" y="12588"/>
                    <a:pt x="120000" y="32405"/>
                    <a:pt x="120000" y="54882"/>
                  </a:cubicBezTo>
                  <a:cubicBezTo>
                    <a:pt x="120000" y="90846"/>
                    <a:pt x="93090" y="120000"/>
                    <a:pt x="59895" y="120000"/>
                  </a:cubicBezTo>
                  <a:cubicBezTo>
                    <a:pt x="28775" y="120000"/>
                    <a:pt x="3178" y="94376"/>
                    <a:pt x="100" y="61540"/>
                  </a:cubicBezTo>
                  <a:lnTo>
                    <a:pt x="0" y="59375"/>
                  </a:lnTo>
                  <a:lnTo>
                    <a:pt x="3537" y="61163"/>
                  </a:lnTo>
                  <a:cubicBezTo>
                    <a:pt x="10920" y="64317"/>
                    <a:pt x="18964" y="66050"/>
                    <a:pt x="27381" y="66050"/>
                  </a:cubicBezTo>
                  <a:cubicBezTo>
                    <a:pt x="38604" y="66050"/>
                    <a:pt x="49163" y="62970"/>
                    <a:pt x="58377" y="57547"/>
                  </a:cubicBezTo>
                  <a:lnTo>
                    <a:pt x="59815" y="56601"/>
                  </a:lnTo>
                  <a:lnTo>
                    <a:pt x="59815" y="56601"/>
                  </a:lnTo>
                  <a:lnTo>
                    <a:pt x="63739" y="54018"/>
                  </a:lnTo>
                  <a:cubicBezTo>
                    <a:pt x="78874" y="42940"/>
                    <a:pt x="89473" y="25140"/>
                    <a:pt x="91886" y="4572"/>
                  </a:cubicBezTo>
                  <a:lnTo>
                    <a:pt x="92153" y="0"/>
                  </a:lnTo>
                  <a:close/>
                </a:path>
              </a:pathLst>
            </a:custGeom>
            <a:solidFill>
              <a:schemeClr val="dk2"/>
            </a:solidFill>
            <a:ln w="127000" cap="rnd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672514" y="1195383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95" y="0"/>
                  </a:moveTo>
                  <a:cubicBezTo>
                    <a:pt x="93090" y="0"/>
                    <a:pt x="120000" y="29153"/>
                    <a:pt x="120000" y="65117"/>
                  </a:cubicBezTo>
                  <a:cubicBezTo>
                    <a:pt x="120000" y="87594"/>
                    <a:pt x="109488" y="107411"/>
                    <a:pt x="93500" y="119113"/>
                  </a:cubicBezTo>
                  <a:lnTo>
                    <a:pt x="92153" y="120000"/>
                  </a:lnTo>
                  <a:lnTo>
                    <a:pt x="91886" y="115427"/>
                  </a:lnTo>
                  <a:cubicBezTo>
                    <a:pt x="89473" y="94859"/>
                    <a:pt x="78874" y="77059"/>
                    <a:pt x="63739" y="65981"/>
                  </a:cubicBezTo>
                  <a:lnTo>
                    <a:pt x="59895" y="63451"/>
                  </a:lnTo>
                  <a:lnTo>
                    <a:pt x="59895" y="63451"/>
                  </a:lnTo>
                  <a:lnTo>
                    <a:pt x="58377" y="62452"/>
                  </a:lnTo>
                  <a:cubicBezTo>
                    <a:pt x="49163" y="57029"/>
                    <a:pt x="38604" y="53949"/>
                    <a:pt x="27381" y="53949"/>
                  </a:cubicBezTo>
                  <a:cubicBezTo>
                    <a:pt x="18964" y="53949"/>
                    <a:pt x="10920" y="55682"/>
                    <a:pt x="3537" y="58836"/>
                  </a:cubicBezTo>
                  <a:lnTo>
                    <a:pt x="0" y="60624"/>
                  </a:lnTo>
                  <a:lnTo>
                    <a:pt x="100" y="58459"/>
                  </a:lnTo>
                  <a:cubicBezTo>
                    <a:pt x="3178" y="25623"/>
                    <a:pt x="28775" y="0"/>
                    <a:pt x="59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799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221910" y="4507632"/>
              <a:ext cx="1841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rgbClr val="FFFFFF"/>
                </a:buClr>
              </a:pPr>
              <a:r>
                <a:rPr lang="fr-CA" b="0" i="0" u="none" strike="noStrike" cap="none" dirty="0">
                  <a:solidFill>
                    <a:srgbClr val="FFFFFF"/>
                  </a:solidFill>
                  <a:latin typeface="+mn-lt"/>
                  <a:sym typeface="Roboto Mono"/>
                </a:rPr>
                <a:t>/PERSPECTIVES/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1332" y="1765760"/>
              <a:ext cx="15102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 smtClean="0">
                  <a:solidFill>
                    <a:schemeClr val="lt1"/>
                  </a:solidFill>
                  <a:latin typeface="+mn-lt"/>
                  <a:sym typeface="Roboto Mono"/>
                </a:rPr>
                <a:t>&lt;PRACTICES&gt;</a:t>
              </a:r>
              <a:endParaRPr lang="fr-CA" b="0" i="0" u="none" strike="noStrike" cap="none" dirty="0">
                <a:solidFill>
                  <a:schemeClr val="lt1"/>
                </a:solidFill>
                <a:latin typeface="+mn-lt"/>
                <a:sym typeface="Roboto Mon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785632" y="3750771"/>
              <a:ext cx="1367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>
                  <a:solidFill>
                    <a:schemeClr val="lt1"/>
                  </a:solidFill>
                  <a:latin typeface="+mn-lt"/>
                  <a:sym typeface="Roboto Mono"/>
                </a:rPr>
                <a:t>{CONCEPTS}</a:t>
              </a:r>
            </a:p>
          </p:txBody>
        </p:sp>
      </p:grpSp>
      <p:pic>
        <p:nvPicPr>
          <p:cNvPr id="339" name="Shape 339" descr="Heart_Blu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191" y="2022266"/>
            <a:ext cx="704700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 descr="Heart_Oran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7878" y="76934"/>
            <a:ext cx="7419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Hear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0978" y="2997366"/>
            <a:ext cx="718800" cy="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012951" y="52705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</a:pPr>
            <a:endParaRPr dirty="0">
              <a:latin typeface="+mn-lt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-1444017" y="2602617"/>
            <a:ext cx="5232600" cy="2067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{ Algorithms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{ D</a:t>
            </a:r>
            <a:r>
              <a:rPr lang="en-CA" dirty="0" smtClean="0">
                <a:solidFill>
                  <a:schemeClr val="dk1"/>
                </a:solidFill>
                <a:latin typeface="+mn-lt"/>
                <a:sym typeface="Roboto Mono"/>
              </a:rPr>
              <a:t>e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composition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{ Abstraction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{ Pattern Recognition</a:t>
            </a:r>
            <a:r>
              <a:rPr lang="en-CA" b="0" i="0" u="none" strike="noStrike" cap="none" dirty="0" smtClean="0">
                <a:solidFill>
                  <a:schemeClr val="dk1"/>
                </a:solidFill>
                <a:latin typeface="+mn-lt"/>
                <a:sym typeface="Roboto Mono"/>
              </a:rPr>
              <a:t>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n-lt"/>
                <a:sym typeface="Roboto Mono"/>
              </a:rPr>
              <a:t>{ Logic }</a:t>
            </a:r>
          </a:p>
          <a:p>
            <a:pPr>
              <a:lnSpc>
                <a:spcPct val="130588"/>
              </a:lnSpc>
              <a:buClr>
                <a:srgbClr val="000000"/>
              </a:buClr>
            </a:pPr>
            <a:endParaRPr lang="en-CA" b="0" i="0" u="none" strike="noStrike" cap="none" dirty="0">
              <a:solidFill>
                <a:srgbClr val="33AFF7"/>
              </a:solidFill>
              <a:latin typeface="+mn-lt"/>
              <a:sym typeface="Roboto Mono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573600" y="641060"/>
            <a:ext cx="2462700" cy="12206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sym typeface="Roboto Mono"/>
              </a:rPr>
              <a:t>&lt; Planning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sym typeface="Roboto Mono"/>
              </a:rPr>
              <a:t>&lt; Collaborating&gt;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sym typeface="Roboto Mono"/>
              </a:rPr>
              <a:t>&lt; Experimenting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n-lt"/>
                <a:sym typeface="Roboto Mono"/>
              </a:rPr>
              <a:t>&lt; Debugging &gt; </a:t>
            </a:r>
            <a:endParaRPr lang="en-CA" b="0" i="0" u="none" strike="noStrike" cap="none" dirty="0">
              <a:solidFill>
                <a:schemeClr val="dk2"/>
              </a:solidFill>
              <a:latin typeface="+mn-lt"/>
              <a:sym typeface="Roboto Mono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/>
        </p:nvSpPr>
        <p:spPr>
          <a:xfrm>
            <a:off x="1077605" y="1481664"/>
            <a:ext cx="7273828" cy="21236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4000" dirty="0">
                <a:solidFill>
                  <a:schemeClr val="dk2"/>
                </a:solidFill>
              </a:rPr>
              <a:t>Basic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CA" sz="4000" dirty="0">
                <a:solidFill>
                  <a:schemeClr val="dk1"/>
                </a:solidFill>
              </a:rPr>
              <a:t>CONCEPTS</a:t>
            </a:r>
          </a:p>
          <a:p>
            <a:pPr algn="ctr">
              <a:buClr>
                <a:schemeClr val="dk2"/>
              </a:buClr>
              <a:buSzPct val="25000"/>
            </a:pPr>
            <a:r>
              <a:rPr lang="en-CA" sz="4000" dirty="0">
                <a:solidFill>
                  <a:schemeClr val="dk2"/>
                </a:solidFill>
              </a:rPr>
              <a:t> in computer programming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5215481" y="661252"/>
            <a:ext cx="3562202" cy="380771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600" b="1" dirty="0">
                <a:solidFill>
                  <a:srgbClr val="FFFFFF"/>
                </a:solidFill>
              </a:rPr>
              <a:t>Basic</a:t>
            </a:r>
            <a:r>
              <a:rPr lang="en-CA" sz="3600" b="1" dirty="0" smtClean="0">
                <a:solidFill>
                  <a:srgbClr val="FFFFFF"/>
                </a:solidFill>
              </a:rPr>
              <a:t>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600" b="1" dirty="0" smtClean="0">
                <a:solidFill>
                  <a:srgbClr val="FFFFFF"/>
                </a:solidFill>
              </a:rPr>
              <a:t>Concepts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600" dirty="0" smtClean="0">
                <a:solidFill>
                  <a:srgbClr val="33AFF7"/>
                </a:solidFill>
              </a:rPr>
              <a:t> </a:t>
            </a:r>
            <a:r>
              <a:rPr lang="en-CA" sz="3600" dirty="0"/>
              <a:t>in</a:t>
            </a:r>
            <a:r>
              <a:rPr lang="en-CA" sz="3600" dirty="0" smtClean="0"/>
              <a:t>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600" dirty="0" smtClean="0"/>
              <a:t>Computer </a:t>
            </a:r>
            <a:r>
              <a:rPr lang="en-CA" sz="3600" dirty="0"/>
              <a:t>P</a:t>
            </a:r>
            <a:r>
              <a:rPr lang="en-CA" sz="3600" dirty="0" smtClean="0"/>
              <a:t>rogramming</a:t>
            </a:r>
            <a:endParaRPr lang="en-CA" sz="3600"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</p:txBody>
      </p:sp>
      <p:sp>
        <p:nvSpPr>
          <p:cNvPr id="704" name="Shape 704"/>
          <p:cNvSpPr/>
          <p:nvPr/>
        </p:nvSpPr>
        <p:spPr>
          <a:xfrm>
            <a:off x="437931" y="457710"/>
            <a:ext cx="3966748" cy="4223378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lnSpc>
                <a:spcPct val="69375"/>
              </a:lnSpc>
              <a:buClr>
                <a:schemeClr val="bg2"/>
              </a:buClr>
              <a:buSzPct val="100000"/>
              <a:buFont typeface="Arial"/>
              <a:buChar char="•"/>
            </a:pPr>
            <a:r>
              <a:rPr lang="en-CA" sz="2900" dirty="0" smtClean="0">
                <a:solidFill>
                  <a:schemeClr val="dk1"/>
                </a:solidFill>
              </a:rPr>
              <a:t> Algorithms</a:t>
            </a:r>
          </a:p>
          <a:p>
            <a:pPr>
              <a:lnSpc>
                <a:spcPct val="69375"/>
              </a:lnSpc>
              <a:spcBef>
                <a:spcPts val="2679"/>
              </a:spcBef>
              <a:buClr>
                <a:schemeClr val="bg2"/>
              </a:buClr>
              <a:buSzPct val="100000"/>
              <a:buFont typeface="Arial"/>
              <a:buChar char="•"/>
            </a:pPr>
            <a:r>
              <a:rPr lang="en-CA" sz="2900" dirty="0" smtClean="0">
                <a:solidFill>
                  <a:schemeClr val="dk1"/>
                </a:solidFill>
              </a:rPr>
              <a:t> Decomposition</a:t>
            </a:r>
          </a:p>
          <a:p>
            <a:pPr>
              <a:lnSpc>
                <a:spcPct val="69375"/>
              </a:lnSpc>
              <a:spcBef>
                <a:spcPts val="2679"/>
              </a:spcBef>
              <a:buClr>
                <a:schemeClr val="bg2"/>
              </a:buClr>
              <a:buSzPct val="100000"/>
              <a:buFont typeface="Arial"/>
              <a:buChar char="•"/>
            </a:pPr>
            <a:r>
              <a:rPr lang="en-CA" sz="2900" dirty="0" smtClean="0">
                <a:solidFill>
                  <a:schemeClr val="dk1"/>
                </a:solidFill>
              </a:rPr>
              <a:t> Pattern </a:t>
            </a:r>
            <a:r>
              <a:rPr lang="en-CA" sz="2900" dirty="0">
                <a:solidFill>
                  <a:schemeClr val="dk1"/>
                </a:solidFill>
              </a:rPr>
              <a:t>recognition</a:t>
            </a:r>
            <a:endParaRPr lang="en-CA" sz="2900" dirty="0" smtClean="0">
              <a:solidFill>
                <a:schemeClr val="dk1"/>
              </a:solidFill>
            </a:endParaRPr>
          </a:p>
          <a:p>
            <a:pPr>
              <a:lnSpc>
                <a:spcPct val="69375"/>
              </a:lnSpc>
              <a:spcBef>
                <a:spcPts val="2679"/>
              </a:spcBef>
              <a:buClr>
                <a:schemeClr val="bg2"/>
              </a:buClr>
              <a:buSzPct val="100000"/>
              <a:buFont typeface="Arial"/>
              <a:buChar char="•"/>
            </a:pPr>
            <a:r>
              <a:rPr lang="en-CA" sz="2900" dirty="0" smtClean="0">
                <a:solidFill>
                  <a:schemeClr val="dk1"/>
                </a:solidFill>
              </a:rPr>
              <a:t> Abstraction</a:t>
            </a:r>
          </a:p>
          <a:p>
            <a:pPr>
              <a:lnSpc>
                <a:spcPct val="69375"/>
              </a:lnSpc>
              <a:spcBef>
                <a:spcPts val="2679"/>
              </a:spcBef>
              <a:buClr>
                <a:schemeClr val="bg2"/>
              </a:buClr>
              <a:buSzPct val="100000"/>
              <a:buFont typeface="Arial"/>
              <a:buChar char="•"/>
            </a:pPr>
            <a:r>
              <a:rPr lang="en-CA" sz="2900" dirty="0" smtClean="0">
                <a:solidFill>
                  <a:schemeClr val="dk1"/>
                </a:solidFill>
              </a:rPr>
              <a:t> Logic</a:t>
            </a:r>
            <a:endParaRPr lang="en-CA" sz="2900" dirty="0">
              <a:solidFill>
                <a:schemeClr val="dk1"/>
              </a:solidFill>
            </a:endParaRPr>
          </a:p>
          <a:p>
            <a:pPr>
              <a:lnSpc>
                <a:spcPct val="246666"/>
              </a:lnSpc>
              <a:spcBef>
                <a:spcPts val="2679"/>
              </a:spcBef>
              <a:buClr>
                <a:schemeClr val="bg2"/>
              </a:buClr>
            </a:pPr>
            <a:endParaRPr sz="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4528208" y="425996"/>
            <a:ext cx="4615793" cy="404297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>Algorithm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endParaRPr sz="2500" u="sng" dirty="0"/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 series of </a:t>
            </a:r>
            <a:br>
              <a:rPr lang="en-CA" sz="3200" dirty="0"/>
            </a:br>
            <a:r>
              <a:rPr lang="en-CA" sz="3200" b="1" i="1" dirty="0">
                <a:ln>
                  <a:solidFill>
                    <a:schemeClr val="bg2"/>
                  </a:solidFill>
                </a:ln>
                <a:solidFill>
                  <a:srgbClr val="FFFFFF"/>
                </a:solidFill>
              </a:rPr>
              <a:t>step-by-step </a:t>
            </a:r>
            <a:r>
              <a:rPr lang="en-CA" sz="3200" dirty="0"/>
              <a:t>instructions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b="1" u="sng" dirty="0"/>
          </a:p>
          <a:p>
            <a:pPr marL="0" indent="0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/>
            </a:r>
            <a:br>
              <a:rPr lang="en-CA" sz="3200" b="1" u="sng" dirty="0"/>
            </a:br>
            <a:endParaRPr lang="en-CA" sz="3200" b="1" u="sng" dirty="0"/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u="sng" dirty="0"/>
          </a:p>
          <a:p>
            <a:pPr marL="0" indent="0">
              <a:buSzPct val="25000"/>
              <a:buNone/>
            </a:pPr>
            <a:endParaRPr dirty="0"/>
          </a:p>
        </p:txBody>
      </p:sp>
      <p:pic>
        <p:nvPicPr>
          <p:cNvPr id="711" name="Shape 7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9051" y="2426522"/>
            <a:ext cx="1588216" cy="166991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 txBox="1"/>
          <p:nvPr/>
        </p:nvSpPr>
        <p:spPr>
          <a:xfrm>
            <a:off x="376050" y="2124383"/>
            <a:ext cx="1983000" cy="6461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100" dirty="0">
              <a:solidFill>
                <a:schemeClr val="dk1"/>
              </a:solidFill>
            </a:endParaRPr>
          </a:p>
        </p:txBody>
      </p:sp>
      <p:pic>
        <p:nvPicPr>
          <p:cNvPr id="713" name="Shape 713" descr="recipe_v1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051" y="425995"/>
            <a:ext cx="1993758" cy="169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4519448" y="661251"/>
            <a:ext cx="4624450" cy="38075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>Decomposition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/>
            </a:r>
            <a:br>
              <a:rPr lang="en-CA" sz="3200" dirty="0"/>
            </a:br>
            <a:r>
              <a:rPr lang="en-CA" sz="3200" dirty="0"/>
              <a:t>Breaking down a </a:t>
            </a:r>
            <a:r>
              <a:rPr lang="en-CA" sz="3200" b="1" i="1" dirty="0">
                <a:ln>
                  <a:solidFill>
                    <a:schemeClr val="bg2"/>
                  </a:solidFill>
                </a:ln>
                <a:solidFill>
                  <a:srgbClr val="FFFFFF"/>
                </a:solidFill>
              </a:rPr>
              <a:t>complex </a:t>
            </a:r>
            <a:r>
              <a:rPr lang="en-CA" sz="3200" dirty="0"/>
              <a:t>problem into </a:t>
            </a:r>
            <a:r>
              <a:rPr lang="en-CA" sz="3200" b="1" i="1" dirty="0">
                <a:ln>
                  <a:solidFill>
                    <a:schemeClr val="bg2"/>
                  </a:solidFill>
                </a:ln>
                <a:solidFill>
                  <a:srgbClr val="FFFFFF"/>
                </a:solidFill>
              </a:rPr>
              <a:t>simpler</a:t>
            </a:r>
            <a:r>
              <a:rPr lang="en-CA" sz="3200" b="1" i="1" dirty="0">
                <a:solidFill>
                  <a:srgbClr val="FFFFFF"/>
                </a:solidFill>
              </a:rPr>
              <a:t> </a:t>
            </a:r>
            <a:r>
              <a:rPr lang="en-CA" sz="3200" dirty="0"/>
              <a:t>parts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dirty="0"/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b="1" dirty="0"/>
          </a:p>
          <a:p>
            <a:pPr marL="0" indent="0">
              <a:buSzPct val="25000"/>
              <a:buNone/>
            </a:pPr>
            <a:endParaRPr sz="3200" dirty="0"/>
          </a:p>
          <a:p>
            <a:pPr marL="0" indent="0">
              <a:buSzPct val="25000"/>
              <a:buNone/>
            </a:pPr>
            <a:endParaRPr dirty="0"/>
          </a:p>
        </p:txBody>
      </p:sp>
      <p:sp>
        <p:nvSpPr>
          <p:cNvPr id="720" name="Shape 720"/>
          <p:cNvSpPr txBox="1"/>
          <p:nvPr/>
        </p:nvSpPr>
        <p:spPr>
          <a:xfrm>
            <a:off x="559837" y="407541"/>
            <a:ext cx="2708294" cy="622872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accent4"/>
              </a:buClr>
              <a:buSzPct val="25000"/>
            </a:pPr>
            <a:r>
              <a:rPr lang="en-CA" sz="25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Get to school…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44650" y="776875"/>
            <a:ext cx="2229600" cy="15984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" name="Shape 722" descr="todo_list_v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04" y="1030417"/>
            <a:ext cx="1783400" cy="268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4501933" y="254001"/>
            <a:ext cx="4642069" cy="4151586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>Pattern Recognition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endParaRPr sz="3200" u="sng" dirty="0"/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500" dirty="0"/>
              <a:t>Learning to identify and use similarities </a:t>
            </a:r>
            <a:r>
              <a:rPr lang="en-CA" sz="2500" dirty="0" smtClean="0"/>
              <a:t>to</a:t>
            </a:r>
            <a:br>
              <a:rPr lang="en-CA" sz="2500" dirty="0" smtClean="0"/>
            </a:br>
            <a:endParaRPr lang="en-CA" sz="2500" dirty="0" smtClean="0"/>
          </a:p>
          <a:p>
            <a:pPr marL="0" indent="0" algn="ctr">
              <a:spcBef>
                <a:spcPts val="0"/>
              </a:spcBef>
              <a:buClrTx/>
              <a:buSzPct val="75000"/>
              <a:buNone/>
            </a:pPr>
            <a:r>
              <a:rPr lang="en-CA" sz="2500" b="1" i="1" dirty="0" smtClean="0">
                <a:ln>
                  <a:solidFill>
                    <a:schemeClr val="bg2"/>
                  </a:solidFill>
                </a:ln>
              </a:rPr>
              <a:t>Simplify</a:t>
            </a:r>
          </a:p>
          <a:p>
            <a:pPr marL="0" indent="0" algn="ctr">
              <a:spcBef>
                <a:spcPts val="0"/>
              </a:spcBef>
              <a:buClrTx/>
              <a:buSzPct val="75000"/>
              <a:buNone/>
            </a:pPr>
            <a:r>
              <a:rPr lang="en-CA" sz="2500" b="1" i="1" dirty="0" smtClean="0">
                <a:ln>
                  <a:solidFill>
                    <a:schemeClr val="bg2"/>
                  </a:solidFill>
                </a:ln>
              </a:rPr>
              <a:t>Shorten</a:t>
            </a:r>
          </a:p>
          <a:p>
            <a:pPr marL="0" indent="0" algn="ctr">
              <a:spcBef>
                <a:spcPts val="0"/>
              </a:spcBef>
              <a:buClrTx/>
              <a:buSzPct val="75000"/>
              <a:buNone/>
            </a:pPr>
            <a:r>
              <a:rPr lang="en-CA" sz="2500" b="1" i="1" dirty="0" smtClean="0">
                <a:ln>
                  <a:solidFill>
                    <a:schemeClr val="bg2"/>
                  </a:solidFill>
                </a:ln>
              </a:rPr>
              <a:t>Apply </a:t>
            </a:r>
            <a:r>
              <a:rPr lang="en-CA" sz="2500" b="1" i="1" dirty="0">
                <a:ln>
                  <a:solidFill>
                    <a:schemeClr val="bg2"/>
                  </a:solidFill>
                </a:ln>
              </a:rPr>
              <a:t>similar solutions</a:t>
            </a:r>
          </a:p>
        </p:txBody>
      </p:sp>
      <p:pic>
        <p:nvPicPr>
          <p:cNvPr id="729" name="Shape 729" descr="Duck-Rabbit_illus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00" y="969220"/>
            <a:ext cx="4139938" cy="258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4589441" y="661253"/>
            <a:ext cx="4447645" cy="3807717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endParaRPr sz="2500" dirty="0"/>
          </a:p>
          <a:p>
            <a:pPr marL="0" indent="0">
              <a:spcBef>
                <a:spcPts val="500"/>
              </a:spcBef>
              <a:buSzPct val="25000"/>
              <a:buNone/>
            </a:pPr>
            <a:r>
              <a:rPr lang="en-CA" sz="2500" b="1" dirty="0"/>
              <a:t>Visit:</a:t>
            </a:r>
            <a:r>
              <a:rPr lang="en-CA" sz="2500" dirty="0"/>
              <a:t/>
            </a:r>
            <a:br>
              <a:rPr lang="en-CA" sz="2500" dirty="0"/>
            </a:br>
            <a:endParaRPr lang="en-CA" sz="2500" dirty="0"/>
          </a:p>
          <a:p>
            <a:pPr marL="0" indent="0">
              <a:spcBef>
                <a:spcPts val="571"/>
              </a:spcBef>
              <a:buSzPct val="25000"/>
              <a:buNone/>
            </a:pPr>
            <a:r>
              <a:rPr lang="en-CA" sz="2900" b="1" dirty="0">
                <a:ln>
                  <a:solidFill>
                    <a:schemeClr val="bg2"/>
                  </a:solidFill>
                </a:ln>
              </a:rPr>
              <a:t>http:// scratch.mit.edu</a:t>
            </a:r>
          </a:p>
          <a:p>
            <a:pPr marL="0" indent="0">
              <a:spcBef>
                <a:spcPts val="500"/>
              </a:spcBef>
              <a:buSzPct val="25000"/>
              <a:buNone/>
            </a:pPr>
            <a:endParaRPr sz="2500" dirty="0"/>
          </a:p>
          <a:p>
            <a:pPr marL="0" indent="0">
              <a:spcBef>
                <a:spcPts val="500"/>
              </a:spcBef>
              <a:buSzPct val="25000"/>
              <a:buNone/>
            </a:pPr>
            <a:r>
              <a:rPr lang="en-CA" sz="2500" b="1" i="1" dirty="0"/>
              <a:t>Create an account</a:t>
            </a:r>
          </a:p>
        </p:txBody>
      </p:sp>
      <p:sp>
        <p:nvSpPr>
          <p:cNvPr id="752" name="Shape 752"/>
          <p:cNvSpPr/>
          <p:nvPr/>
        </p:nvSpPr>
        <p:spPr>
          <a:xfrm flipH="1">
            <a:off x="104928" y="457709"/>
            <a:ext cx="4263217" cy="343631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sz="4000" b="1" dirty="0" smtClean="0">
                <a:solidFill>
                  <a:schemeClr val="lt1"/>
                </a:solidFill>
              </a:rPr>
              <a:t>Let’s start Scratch!</a:t>
            </a:r>
            <a:endParaRPr lang="en-CA" sz="4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Shape 758" descr="Screen Shot 2016-12-13 at 6.41.39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785" y="152013"/>
            <a:ext cx="8671212" cy="487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03" y="266713"/>
            <a:ext cx="8673297" cy="64748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CA" sz="2000" b="1" dirty="0" smtClean="0">
                <a:solidFill>
                  <a:srgbClr val="33AFF7"/>
                </a:solidFill>
              </a:rPr>
              <a:t>Scratch Teacher Accounts: simple classroom management</a:t>
            </a:r>
            <a:endParaRPr lang="en-CA" sz="2000" b="1" dirty="0">
              <a:solidFill>
                <a:srgbClr val="33AFF7"/>
              </a:solidFill>
            </a:endParaRPr>
          </a:p>
        </p:txBody>
      </p:sp>
      <p:pic>
        <p:nvPicPr>
          <p:cNvPr id="6" name="Picture 5" descr="Screen Shot 2017-07-20 at 8.34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452" y="840578"/>
            <a:ext cx="5909314" cy="41103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66084" y="3129688"/>
            <a:ext cx="864348" cy="309600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Left Arrow 7"/>
          <p:cNvSpPr/>
          <p:nvPr/>
        </p:nvSpPr>
        <p:spPr>
          <a:xfrm rot="2175311">
            <a:off x="4661840" y="3578026"/>
            <a:ext cx="564472" cy="291017"/>
          </a:xfrm>
          <a:prstGeom prst="leftArrow">
            <a:avLst>
              <a:gd name="adj1" fmla="val 37879"/>
              <a:gd name="adj2" fmla="val 5000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/>
        </p:nvSpPr>
        <p:spPr>
          <a:xfrm>
            <a:off x="457145" y="153931"/>
            <a:ext cx="8229093" cy="3204102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>
            <a:noAutofit/>
          </a:bodyPr>
          <a:lstStyle/>
          <a:p>
            <a:pPr marL="306132" algn="ctr"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accent5"/>
                </a:solidFill>
              </a:rPr>
              <a:t>Questions? Suggestions? </a:t>
            </a:r>
            <a:br>
              <a:rPr lang="en-CA" sz="2900" dirty="0">
                <a:solidFill>
                  <a:schemeClr val="accent5"/>
                </a:solidFill>
              </a:rPr>
            </a:br>
            <a:r>
              <a:rPr lang="en-CA" sz="2900" dirty="0">
                <a:solidFill>
                  <a:schemeClr val="accent5"/>
                </a:solidFill>
              </a:rPr>
              <a:t>We’d love to hear from you.</a:t>
            </a:r>
            <a:r>
              <a:rPr lang="en-CA" sz="2900" dirty="0">
                <a:solidFill>
                  <a:schemeClr val="dk1"/>
                </a:solidFill>
              </a:rPr>
              <a:t/>
            </a:r>
            <a:br>
              <a:rPr lang="en-CA" sz="2900" dirty="0">
                <a:solidFill>
                  <a:schemeClr val="dk1"/>
                </a:solidFill>
              </a:rPr>
            </a:br>
            <a:r>
              <a:rPr lang="en-CA" sz="2900" dirty="0">
                <a:solidFill>
                  <a:schemeClr val="dk1"/>
                </a:solidFill>
              </a:rPr>
              <a:t/>
            </a:r>
            <a:br>
              <a:rPr lang="en-CA" sz="2900" dirty="0">
                <a:solidFill>
                  <a:schemeClr val="dk1"/>
                </a:solidFill>
              </a:rPr>
            </a:br>
            <a:r>
              <a:rPr lang="en-CA" sz="2900" dirty="0" err="1">
                <a:solidFill>
                  <a:schemeClr val="dk1"/>
                </a:solidFill>
              </a:rPr>
              <a:t>educators@kidscodejeunesse.org</a:t>
            </a:r>
            <a:endParaRPr lang="en-CA" sz="2900" dirty="0">
              <a:solidFill>
                <a:schemeClr val="dk1"/>
              </a:solidFill>
            </a:endParaRPr>
          </a:p>
        </p:txBody>
      </p:sp>
      <p:sp>
        <p:nvSpPr>
          <p:cNvPr id="765" name="Shape 765"/>
          <p:cNvSpPr txBox="1"/>
          <p:nvPr/>
        </p:nvSpPr>
        <p:spPr>
          <a:xfrm>
            <a:off x="779341" y="4175454"/>
            <a:ext cx="4935809" cy="83099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2500" dirty="0" err="1">
                <a:solidFill>
                  <a:schemeClr val="dk2"/>
                </a:solidFill>
              </a:rPr>
              <a:t>www.kidscodejeunesse.org</a:t>
            </a:r>
            <a:endParaRPr lang="en-CA" sz="2500" dirty="0">
              <a:solidFill>
                <a:schemeClr val="dk2"/>
              </a:solidFill>
            </a:endParaRPr>
          </a:p>
          <a:p>
            <a:pPr algn="ctr">
              <a:buClr>
                <a:srgbClr val="000000"/>
              </a:buClr>
            </a:pPr>
            <a:endParaRPr sz="1800" dirty="0">
              <a:solidFill>
                <a:srgbClr val="EB58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 descr="207469main_computers-p-163-5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3219" y="3160501"/>
            <a:ext cx="3360483" cy="165335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656891" y="134692"/>
            <a:ext cx="8269196" cy="52321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rgbClr val="33AFF7"/>
              </a:buClr>
              <a:buSzPct val="25000"/>
            </a:pPr>
            <a:r>
              <a:rPr lang="en-CA" sz="2500" dirty="0">
                <a:solidFill>
                  <a:srgbClr val="33AFF7"/>
                </a:solidFill>
              </a:rPr>
              <a:t>The </a:t>
            </a:r>
            <a:r>
              <a:rPr lang="en-CA" sz="2500" b="1" dirty="0">
                <a:solidFill>
                  <a:schemeClr val="dk2"/>
                </a:solidFill>
              </a:rPr>
              <a:t>FIRST </a:t>
            </a:r>
            <a:r>
              <a:rPr lang="en-CA" sz="2500" dirty="0">
                <a:solidFill>
                  <a:srgbClr val="33AFF7"/>
                </a:solidFill>
              </a:rPr>
              <a:t>computers were </a:t>
            </a:r>
            <a:r>
              <a:rPr lang="en-CA" sz="2500" b="1" dirty="0">
                <a:solidFill>
                  <a:schemeClr val="dk2"/>
                </a:solidFill>
              </a:rPr>
              <a:t>humans</a:t>
            </a:r>
            <a:r>
              <a:rPr lang="en-CA" sz="2500" dirty="0">
                <a:solidFill>
                  <a:srgbClr val="33AFF7"/>
                </a:solidFill>
              </a:rPr>
              <a:t>!</a:t>
            </a:r>
          </a:p>
        </p:txBody>
      </p:sp>
      <p:sp>
        <p:nvSpPr>
          <p:cNvPr id="637" name="Shape 637"/>
          <p:cNvSpPr/>
          <p:nvPr/>
        </p:nvSpPr>
        <p:spPr>
          <a:xfrm>
            <a:off x="2" y="3521735"/>
            <a:ext cx="3823217" cy="83099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Most computers were </a:t>
            </a:r>
            <a:r>
              <a:rPr lang="en-CA" sz="2100" dirty="0">
                <a:solidFill>
                  <a:srgbClr val="FF8939"/>
                </a:solidFill>
              </a:rPr>
              <a:t>women</a:t>
            </a:r>
            <a:r>
              <a:rPr lang="en-CA" sz="2100" dirty="0">
                <a:solidFill>
                  <a:srgbClr val="33AFF7"/>
                </a:solidFill>
              </a:rPr>
              <a:t>.</a:t>
            </a:r>
          </a:p>
        </p:txBody>
      </p:sp>
      <p:sp>
        <p:nvSpPr>
          <p:cNvPr id="638" name="Shape 638"/>
          <p:cNvSpPr/>
          <p:nvPr/>
        </p:nvSpPr>
        <p:spPr>
          <a:xfrm>
            <a:off x="2018562" y="798923"/>
            <a:ext cx="5078735" cy="1938991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They were very </a:t>
            </a:r>
            <a:r>
              <a:rPr lang="en-CA" sz="2100" dirty="0">
                <a:solidFill>
                  <a:srgbClr val="FF8939"/>
                </a:solidFill>
              </a:rPr>
              <a:t>skilled </a:t>
            </a:r>
          </a:p>
          <a:p>
            <a:pPr algn="ctr">
              <a:buClr>
                <a:srgbClr val="FF8939"/>
              </a:buClr>
              <a:buSzPct val="25000"/>
            </a:pPr>
            <a:r>
              <a:rPr lang="en-CA" sz="2100" dirty="0">
                <a:solidFill>
                  <a:srgbClr val="FF8939"/>
                </a:solidFill>
              </a:rPr>
              <a:t>in math </a:t>
            </a:r>
            <a:r>
              <a:rPr lang="en-CA" sz="2100" dirty="0">
                <a:solidFill>
                  <a:srgbClr val="33AFF7"/>
                </a:solidFill>
              </a:rPr>
              <a:t>and </a:t>
            </a:r>
            <a:r>
              <a:rPr lang="en-CA" sz="2100" dirty="0">
                <a:solidFill>
                  <a:srgbClr val="FF8939"/>
                </a:solidFill>
              </a:rPr>
              <a:t>sciences </a:t>
            </a:r>
          </a:p>
          <a:p>
            <a:pPr algn="ctr"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and solved complex mathematical equations and calculations </a:t>
            </a:r>
          </a:p>
          <a:p>
            <a:pPr algn="ctr">
              <a:buClr>
                <a:srgbClr val="FF8939"/>
              </a:buClr>
              <a:buSzPct val="25000"/>
            </a:pPr>
            <a:r>
              <a:rPr lang="en-CA" sz="2100" dirty="0">
                <a:solidFill>
                  <a:srgbClr val="FF8939"/>
                </a:solidFill>
              </a:rPr>
              <a:t>by </a:t>
            </a:r>
            <a:r>
              <a:rPr lang="en-CA" sz="2100" dirty="0">
                <a:solidFill>
                  <a:schemeClr val="dk2"/>
                </a:solidFill>
              </a:rPr>
              <a:t>hand</a:t>
            </a:r>
            <a:r>
              <a:rPr lang="en-CA" sz="2100" dirty="0">
                <a:solidFill>
                  <a:srgbClr val="33AFF7"/>
                </a:solidFill>
              </a:rPr>
              <a:t>.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5736846" y="4868327"/>
            <a:ext cx="1446857" cy="2154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700" i="1" dirty="0"/>
              <a:t>Human Computers (NASA)</a:t>
            </a:r>
          </a:p>
        </p:txBody>
      </p:sp>
      <p:pic>
        <p:nvPicPr>
          <p:cNvPr id="640" name="Shape 640" descr="melba_roy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78" y="798923"/>
            <a:ext cx="1911682" cy="214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 descr="Katherine_Johnson_at_NASA,_in_1966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7296" y="657911"/>
            <a:ext cx="1816538" cy="229010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571706" y="2945057"/>
            <a:ext cx="1076263" cy="2154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700" i="1" dirty="0"/>
              <a:t>Melba Roy (NASA)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7003639" y="2891802"/>
            <a:ext cx="1698178" cy="215443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700" i="1" dirty="0"/>
              <a:t>Katherine Johnson 1966 (NASA)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/>
        </p:nvSpPr>
        <p:spPr>
          <a:xfrm>
            <a:off x="176525" y="778026"/>
            <a:ext cx="8586600" cy="32040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>
            <a:noAutofit/>
          </a:bodyPr>
          <a:lstStyle/>
          <a:p>
            <a:pPr marL="306132" algn="ctr"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  <a:sym typeface="Roboto Mono"/>
              </a:rPr>
              <a:t>This project was funded by </a:t>
            </a:r>
            <a:r>
              <a:rPr lang="en-CA" sz="2900" dirty="0" err="1">
                <a:solidFill>
                  <a:schemeClr val="dk2"/>
                </a:solidFill>
                <a:sym typeface="Roboto Mono"/>
              </a:rPr>
              <a:t>CIRA</a:t>
            </a:r>
            <a:r>
              <a:rPr lang="en-CA" sz="2900" dirty="0" err="1">
                <a:solidFill>
                  <a:schemeClr val="dk1"/>
                </a:solidFill>
                <a:sym typeface="Roboto Mono"/>
              </a:rPr>
              <a:t>’s</a:t>
            </a:r>
            <a:r>
              <a:rPr lang="en-CA" sz="2900" dirty="0">
                <a:solidFill>
                  <a:schemeClr val="dk1"/>
                </a:solidFill>
                <a:sym typeface="Roboto Mono"/>
              </a:rPr>
              <a:t> Community Investment Program.</a:t>
            </a:r>
          </a:p>
        </p:txBody>
      </p:sp>
      <p:pic>
        <p:nvPicPr>
          <p:cNvPr id="856" name="Shape 856" descr="Logo_CIRA_E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51" y="3982126"/>
            <a:ext cx="4175400" cy="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795" y="1241112"/>
            <a:ext cx="7791900" cy="2348094"/>
          </a:xfrm>
          <a:ln>
            <a:solidFill>
              <a:schemeClr val="bg2"/>
            </a:solidFill>
          </a:ln>
        </p:spPr>
        <p:txBody>
          <a:bodyPr/>
          <a:lstStyle/>
          <a:p>
            <a:pPr algn="ctr"/>
            <a:r>
              <a:rPr lang="fr-CA" b="1" dirty="0" smtClean="0">
                <a:solidFill>
                  <a:srgbClr val="33AFF7"/>
                </a:solidFill>
              </a:rPr>
              <a:t>ADDITIONAL INFORMATION &amp; CHALLENGES</a:t>
            </a:r>
            <a:endParaRPr lang="fr-CA" b="1" dirty="0">
              <a:solidFill>
                <a:srgbClr val="33AFF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 descr="Illustration_Smile_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2351" y="2013816"/>
            <a:ext cx="2114100" cy="1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1773288" y="961901"/>
            <a:ext cx="499800" cy="19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j-lt"/>
              <a:sym typeface="Avenir"/>
            </a:endParaRPr>
          </a:p>
        </p:txBody>
      </p:sp>
      <p:sp>
        <p:nvSpPr>
          <p:cNvPr id="325" name="Shape 325"/>
          <p:cNvSpPr/>
          <p:nvPr/>
        </p:nvSpPr>
        <p:spPr>
          <a:xfrm rot="5400000">
            <a:off x="1822328" y="413793"/>
            <a:ext cx="125700" cy="7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392" y="34751"/>
                  <a:pt x="43625" y="-31859"/>
                  <a:pt x="120000" y="16051"/>
                </a:cubicBezTo>
                <a:cubicBezTo>
                  <a:pt x="72730" y="14583"/>
                  <a:pt x="38315" y="10975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j-lt"/>
              <a:sym typeface="Avenir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122969" y="339504"/>
            <a:ext cx="575100" cy="226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j-lt"/>
              <a:sym typeface="Avenir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2795992" y="4209742"/>
            <a:ext cx="474000" cy="21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j-lt"/>
              <a:sym typeface="Avenir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272462" y="4410494"/>
            <a:ext cx="538500" cy="19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0161" y="57183"/>
                  <a:pt x="61323" y="-40416"/>
                  <a:pt x="120000" y="17867"/>
                </a:cubicBezTo>
                <a:cubicBezTo>
                  <a:pt x="71115" y="4017"/>
                  <a:pt x="40129" y="29451"/>
                  <a:pt x="0" y="120000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100" dirty="0">
              <a:solidFill>
                <a:schemeClr val="lt1"/>
              </a:solidFill>
              <a:latin typeface="+mj-lt"/>
              <a:sym typeface="Avenir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693040" y="3636267"/>
            <a:ext cx="2462700" cy="9327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Expressing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Understanding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</a:t>
            </a:r>
          </a:p>
          <a:p>
            <a:pPr algn="ctr">
              <a:lnSpc>
                <a:spcPct val="138750"/>
              </a:lnSpc>
              <a:buClr>
                <a:srgbClr val="FF8939"/>
              </a:buClr>
            </a:pP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Connecting </a:t>
            </a:r>
            <a:r>
              <a:rPr lang="en-CA" b="0" i="0" u="none" strike="noStrike" cap="none" dirty="0" smtClean="0">
                <a:solidFill>
                  <a:srgbClr val="FF8939"/>
                </a:solidFill>
                <a:latin typeface="+mj-lt"/>
                <a:sym typeface="Roboto Mono"/>
              </a:rPr>
              <a:t>/</a:t>
            </a:r>
            <a:r>
              <a:rPr lang="en-CA" b="0" i="0" u="none" strike="noStrike" cap="none" dirty="0" smtClean="0">
                <a:solidFill>
                  <a:srgbClr val="7F7F7F"/>
                </a:solidFill>
                <a:latin typeface="+mj-lt"/>
                <a:sym typeface="Roboto Mono"/>
              </a:rPr>
              <a:t> </a:t>
            </a:r>
            <a:endParaRPr lang="en-CA" b="0" i="0" u="none" strike="noStrike" cap="none" dirty="0">
              <a:solidFill>
                <a:srgbClr val="7F7F7F"/>
              </a:solidFill>
              <a:latin typeface="+mj-lt"/>
              <a:sym typeface="Roboto Mono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-18243" y="544183"/>
            <a:ext cx="2814236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dirty="0" smtClean="0">
                <a:solidFill>
                  <a:schemeClr val="lt1"/>
                </a:solidFill>
                <a:latin typeface="+mj-lt"/>
                <a:sym typeface="Roboto Mono"/>
              </a:rPr>
              <a:t>COMPUTATIONAL</a:t>
            </a:r>
            <a:endParaRPr lang="fr-CA" sz="2100" dirty="0">
              <a:solidFill>
                <a:schemeClr val="lt1"/>
              </a:solidFill>
              <a:latin typeface="+mj-lt"/>
              <a:sym typeface="Roboto Mon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-3336" y="1187184"/>
            <a:ext cx="1776624" cy="554100"/>
          </a:xfrm>
          <a:prstGeom prst="rect">
            <a:avLst/>
          </a:prstGeom>
          <a:solidFill>
            <a:srgbClr val="3A3A3E"/>
          </a:solidFill>
          <a:ln>
            <a:noFill/>
          </a:ln>
          <a:effectLst>
            <a:outerShdw blurRad="50799" dist="38100" dir="2700000" algn="tl" rotWithShape="0">
              <a:srgbClr val="000000">
                <a:alpha val="42750"/>
              </a:srgbClr>
            </a:outerShdw>
          </a:effectLst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fr-CA" sz="2100" cap="small" dirty="0" smtClean="0">
                <a:solidFill>
                  <a:schemeClr val="lt1"/>
                </a:solidFill>
                <a:latin typeface="+mj-lt"/>
                <a:sym typeface="Roboto Mono"/>
              </a:rPr>
              <a:t>THINKING</a:t>
            </a:r>
            <a:endParaRPr lang="fr-CA" sz="2100" cap="small" dirty="0">
              <a:solidFill>
                <a:schemeClr val="lt1"/>
              </a:solidFill>
              <a:latin typeface="+mj-lt"/>
              <a:sym typeface="Roboto Mono"/>
            </a:endParaRPr>
          </a:p>
        </p:txBody>
      </p:sp>
      <p:grpSp>
        <p:nvGrpSpPr>
          <p:cNvPr id="2" name="Shape 332"/>
          <p:cNvGrpSpPr/>
          <p:nvPr/>
        </p:nvGrpSpPr>
        <p:grpSpPr>
          <a:xfrm>
            <a:off x="2386119" y="265871"/>
            <a:ext cx="4687752" cy="4339639"/>
            <a:chOff x="3747457" y="1195383"/>
            <a:chExt cx="4697147" cy="4348335"/>
          </a:xfrm>
        </p:grpSpPr>
        <p:sp>
          <p:nvSpPr>
            <p:cNvPr id="333" name="Shape 333"/>
            <p:cNvSpPr/>
            <p:nvPr/>
          </p:nvSpPr>
          <p:spPr>
            <a:xfrm>
              <a:off x="3747457" y="2613303"/>
              <a:ext cx="2116200" cy="28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046" y="0"/>
                  </a:moveTo>
                  <a:cubicBezTo>
                    <a:pt x="93374" y="0"/>
                    <a:pt x="104166" y="1678"/>
                    <a:pt x="113982" y="4715"/>
                  </a:cubicBezTo>
                  <a:lnTo>
                    <a:pt x="120000" y="6834"/>
                  </a:lnTo>
                  <a:lnTo>
                    <a:pt x="112721" y="10915"/>
                  </a:lnTo>
                  <a:cubicBezTo>
                    <a:pt x="93932" y="22817"/>
                    <a:pt x="82046" y="40393"/>
                    <a:pt x="82046" y="60000"/>
                  </a:cubicBezTo>
                  <a:lnTo>
                    <a:pt x="82155" y="61583"/>
                  </a:lnTo>
                  <a:lnTo>
                    <a:pt x="82155" y="61583"/>
                  </a:lnTo>
                  <a:lnTo>
                    <a:pt x="82504" y="66637"/>
                  </a:lnTo>
                  <a:cubicBezTo>
                    <a:pt x="84891" y="83822"/>
                    <a:pt x="96444" y="99025"/>
                    <a:pt x="113531" y="109591"/>
                  </a:cubicBezTo>
                  <a:lnTo>
                    <a:pt x="119990" y="113168"/>
                  </a:lnTo>
                  <a:lnTo>
                    <a:pt x="113982" y="115284"/>
                  </a:lnTo>
                  <a:cubicBezTo>
                    <a:pt x="104166" y="118321"/>
                    <a:pt x="93374" y="120000"/>
                    <a:pt x="82046" y="120000"/>
                  </a:cubicBezTo>
                  <a:cubicBezTo>
                    <a:pt x="36733" y="120000"/>
                    <a:pt x="0" y="93137"/>
                    <a:pt x="0" y="60000"/>
                  </a:cubicBezTo>
                  <a:cubicBezTo>
                    <a:pt x="0" y="26862"/>
                    <a:pt x="36733" y="0"/>
                    <a:pt x="8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0799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555905" y="2877318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153" y="0"/>
                  </a:moveTo>
                  <a:lnTo>
                    <a:pt x="93500" y="886"/>
                  </a:lnTo>
                  <a:cubicBezTo>
                    <a:pt x="109488" y="12588"/>
                    <a:pt x="120000" y="32405"/>
                    <a:pt x="120000" y="54882"/>
                  </a:cubicBezTo>
                  <a:cubicBezTo>
                    <a:pt x="120000" y="90846"/>
                    <a:pt x="93090" y="120000"/>
                    <a:pt x="59895" y="120000"/>
                  </a:cubicBezTo>
                  <a:cubicBezTo>
                    <a:pt x="28775" y="120000"/>
                    <a:pt x="3178" y="94376"/>
                    <a:pt x="100" y="61540"/>
                  </a:cubicBezTo>
                  <a:lnTo>
                    <a:pt x="0" y="59375"/>
                  </a:lnTo>
                  <a:lnTo>
                    <a:pt x="3537" y="61163"/>
                  </a:lnTo>
                  <a:cubicBezTo>
                    <a:pt x="10920" y="64317"/>
                    <a:pt x="18964" y="66050"/>
                    <a:pt x="27381" y="66050"/>
                  </a:cubicBezTo>
                  <a:cubicBezTo>
                    <a:pt x="38604" y="66050"/>
                    <a:pt x="49163" y="62970"/>
                    <a:pt x="58377" y="57547"/>
                  </a:cubicBezTo>
                  <a:lnTo>
                    <a:pt x="59815" y="56601"/>
                  </a:lnTo>
                  <a:lnTo>
                    <a:pt x="59815" y="56601"/>
                  </a:lnTo>
                  <a:lnTo>
                    <a:pt x="63739" y="54018"/>
                  </a:lnTo>
                  <a:cubicBezTo>
                    <a:pt x="78874" y="42940"/>
                    <a:pt x="89473" y="25140"/>
                    <a:pt x="91886" y="4572"/>
                  </a:cubicBezTo>
                  <a:lnTo>
                    <a:pt x="92153" y="0"/>
                  </a:lnTo>
                  <a:close/>
                </a:path>
              </a:pathLst>
            </a:custGeom>
            <a:solidFill>
              <a:schemeClr val="dk2"/>
            </a:solidFill>
            <a:ln w="127000" cap="rnd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672514" y="1195383"/>
              <a:ext cx="2888700" cy="266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95" y="0"/>
                  </a:moveTo>
                  <a:cubicBezTo>
                    <a:pt x="93090" y="0"/>
                    <a:pt x="120000" y="29153"/>
                    <a:pt x="120000" y="65117"/>
                  </a:cubicBezTo>
                  <a:cubicBezTo>
                    <a:pt x="120000" y="87594"/>
                    <a:pt x="109488" y="107411"/>
                    <a:pt x="93500" y="119113"/>
                  </a:cubicBezTo>
                  <a:lnTo>
                    <a:pt x="92153" y="120000"/>
                  </a:lnTo>
                  <a:lnTo>
                    <a:pt x="91886" y="115427"/>
                  </a:lnTo>
                  <a:cubicBezTo>
                    <a:pt x="89473" y="94859"/>
                    <a:pt x="78874" y="77059"/>
                    <a:pt x="63739" y="65981"/>
                  </a:cubicBezTo>
                  <a:lnTo>
                    <a:pt x="59895" y="63451"/>
                  </a:lnTo>
                  <a:lnTo>
                    <a:pt x="59895" y="63451"/>
                  </a:lnTo>
                  <a:lnTo>
                    <a:pt x="58377" y="62452"/>
                  </a:lnTo>
                  <a:cubicBezTo>
                    <a:pt x="49163" y="57029"/>
                    <a:pt x="38604" y="53949"/>
                    <a:pt x="27381" y="53949"/>
                  </a:cubicBezTo>
                  <a:cubicBezTo>
                    <a:pt x="18964" y="53949"/>
                    <a:pt x="10920" y="55682"/>
                    <a:pt x="3537" y="58836"/>
                  </a:cubicBezTo>
                  <a:lnTo>
                    <a:pt x="0" y="60624"/>
                  </a:lnTo>
                  <a:lnTo>
                    <a:pt x="100" y="58459"/>
                  </a:lnTo>
                  <a:cubicBezTo>
                    <a:pt x="3178" y="25623"/>
                    <a:pt x="28775" y="0"/>
                    <a:pt x="59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799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chemeClr val="lt1"/>
                </a:buClr>
              </a:pPr>
              <a:endParaRPr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221910" y="4507632"/>
              <a:ext cx="1841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rgbClr val="FFFFFF"/>
                </a:buClr>
              </a:pPr>
              <a:r>
                <a:rPr lang="fr-CA" b="0" i="0" u="none" strike="noStrike" cap="none" dirty="0">
                  <a:solidFill>
                    <a:srgbClr val="FFFFFF"/>
                  </a:solidFill>
                  <a:latin typeface="+mj-lt"/>
                  <a:sym typeface="Roboto Mono"/>
                </a:rPr>
                <a:t>/PERSPECTIVES/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1332" y="1765760"/>
              <a:ext cx="15102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 smtClean="0">
                  <a:solidFill>
                    <a:schemeClr val="lt1"/>
                  </a:solidFill>
                  <a:latin typeface="+mj-lt"/>
                  <a:sym typeface="Roboto Mono"/>
                </a:rPr>
                <a:t>&lt;PRACTICES&gt;</a:t>
              </a:r>
              <a:endParaRPr lang="fr-CA" b="0" i="0" u="none" strike="noStrike" cap="none" dirty="0">
                <a:solidFill>
                  <a:schemeClr val="lt1"/>
                </a:solidFill>
                <a:latin typeface="+mj-lt"/>
                <a:sym typeface="Roboto Mono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785632" y="3750771"/>
              <a:ext cx="13671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r">
                <a:buClr>
                  <a:schemeClr val="lt1"/>
                </a:buClr>
              </a:pPr>
              <a:r>
                <a:rPr lang="fr-CA" b="0" i="0" u="none" strike="noStrike" cap="none" dirty="0">
                  <a:solidFill>
                    <a:schemeClr val="lt1"/>
                  </a:solidFill>
                  <a:latin typeface="+mj-lt"/>
                  <a:sym typeface="Roboto Mono"/>
                </a:rPr>
                <a:t>{CONCEPTS}</a:t>
              </a:r>
            </a:p>
          </p:txBody>
        </p:sp>
      </p:grpSp>
      <p:pic>
        <p:nvPicPr>
          <p:cNvPr id="339" name="Shape 339" descr="Heart_Blu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191" y="2022266"/>
            <a:ext cx="704700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 descr="Heart_Oran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57878" y="76934"/>
            <a:ext cx="7419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Hear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0978" y="2997366"/>
            <a:ext cx="718800" cy="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012951" y="52705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</a:pPr>
            <a:endParaRPr dirty="0">
              <a:latin typeface="+mj-lt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-1444017" y="2602617"/>
            <a:ext cx="5232600" cy="20673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{ Algorithms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{ D</a:t>
            </a:r>
            <a:r>
              <a:rPr lang="en-CA" dirty="0" smtClean="0">
                <a:solidFill>
                  <a:schemeClr val="dk1"/>
                </a:solidFill>
                <a:latin typeface="+mj-lt"/>
                <a:sym typeface="Roboto Mono"/>
              </a:rPr>
              <a:t>e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composition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{ Abstraction 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{ Pattern Recognition</a:t>
            </a:r>
            <a:r>
              <a:rPr lang="en-CA" b="0" i="0" u="none" strike="noStrike" cap="none" dirty="0" smtClean="0">
                <a:solidFill>
                  <a:schemeClr val="dk1"/>
                </a:solidFill>
                <a:latin typeface="+mj-lt"/>
                <a:sym typeface="Roboto Mono"/>
              </a:rPr>
              <a:t> </a:t>
            </a: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}</a:t>
            </a:r>
          </a:p>
          <a:p>
            <a:pPr algn="ctr">
              <a:lnSpc>
                <a:spcPct val="138750"/>
              </a:lnSpc>
              <a:buClr>
                <a:srgbClr val="33AFF7"/>
              </a:buClr>
            </a:pPr>
            <a:r>
              <a:rPr lang="en-CA" b="0" i="0" u="none" strike="noStrike" cap="none" dirty="0" smtClean="0">
                <a:solidFill>
                  <a:srgbClr val="33AFF7"/>
                </a:solidFill>
                <a:latin typeface="+mj-lt"/>
                <a:sym typeface="Roboto Mono"/>
              </a:rPr>
              <a:t>{ Logic }</a:t>
            </a:r>
          </a:p>
          <a:p>
            <a:pPr>
              <a:lnSpc>
                <a:spcPct val="130588"/>
              </a:lnSpc>
              <a:buClr>
                <a:srgbClr val="000000"/>
              </a:buClr>
            </a:pPr>
            <a:endParaRPr lang="en-CA" b="0" i="0" u="none" strike="noStrike" cap="none" dirty="0">
              <a:solidFill>
                <a:srgbClr val="33AFF7"/>
              </a:solidFill>
              <a:latin typeface="+mj-lt"/>
              <a:sym typeface="Roboto Mono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573600" y="641060"/>
            <a:ext cx="2462700" cy="122069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j-lt"/>
                <a:sym typeface="Roboto Mono"/>
              </a:rPr>
              <a:t>&lt; Planning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j-lt"/>
                <a:sym typeface="Roboto Mono"/>
              </a:rPr>
              <a:t>&lt; Collaborating&gt;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j-lt"/>
                <a:sym typeface="Roboto Mono"/>
              </a:rPr>
              <a:t>&lt; Experimenting &gt;</a:t>
            </a:r>
          </a:p>
          <a:p>
            <a:pPr algn="ctr">
              <a:lnSpc>
                <a:spcPct val="138750"/>
              </a:lnSpc>
              <a:buClr>
                <a:schemeClr val="dk2"/>
              </a:buClr>
            </a:pPr>
            <a:r>
              <a:rPr lang="en-CA" b="0" i="0" u="none" strike="noStrike" cap="none" dirty="0" smtClean="0">
                <a:solidFill>
                  <a:schemeClr val="dk2"/>
                </a:solidFill>
                <a:latin typeface="+mj-lt"/>
                <a:sym typeface="Roboto Mono"/>
              </a:rPr>
              <a:t>&lt; Debugging &gt; </a:t>
            </a:r>
            <a:endParaRPr lang="en-CA" b="0" i="0" u="none" strike="noStrike" cap="none" dirty="0">
              <a:solidFill>
                <a:schemeClr val="dk2"/>
              </a:solidFill>
              <a:latin typeface="+mj-lt"/>
              <a:sym typeface="Roboto Mono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5215480" y="458337"/>
            <a:ext cx="3586388" cy="380771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CA" sz="3200" u="sng" dirty="0"/>
              <a:t>Abstraction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u="sng" dirty="0"/>
          </a:p>
          <a:p>
            <a:pPr marL="0" indent="0">
              <a:spcBef>
                <a:spcPts val="0"/>
              </a:spcBef>
              <a:buClr>
                <a:schemeClr val="dk2"/>
              </a:buClr>
              <a:buSzPct val="75000"/>
            </a:pPr>
            <a:r>
              <a:rPr lang="en-CA" i="1" dirty="0"/>
              <a:t> Reducing to a set of </a:t>
            </a:r>
            <a:r>
              <a:rPr lang="en-CA" i="1" dirty="0">
                <a:solidFill>
                  <a:srgbClr val="FF8939"/>
                </a:solidFill>
              </a:rPr>
              <a:t>essential characteristics</a:t>
            </a:r>
          </a:p>
          <a:p>
            <a:pPr marL="0" indent="0">
              <a:spcBef>
                <a:spcPts val="0"/>
              </a:spcBef>
              <a:buClr>
                <a:schemeClr val="dk2"/>
              </a:buClr>
              <a:buSzPct val="75000"/>
            </a:pPr>
            <a:r>
              <a:rPr lang="en-CA" i="1" dirty="0"/>
              <a:t> Summarizing</a:t>
            </a:r>
          </a:p>
          <a:p>
            <a:pPr marL="0" indent="0">
              <a:spcBef>
                <a:spcPts val="0"/>
              </a:spcBef>
              <a:buClr>
                <a:schemeClr val="dk2"/>
              </a:buClr>
              <a:buSzPct val="75000"/>
            </a:pPr>
            <a:r>
              <a:rPr lang="en-CA" i="1" dirty="0"/>
              <a:t> Non-realistic models</a:t>
            </a:r>
          </a:p>
        </p:txBody>
      </p:sp>
      <p:pic>
        <p:nvPicPr>
          <p:cNvPr id="736" name="Shape 736" descr="glob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6908" y="2329700"/>
            <a:ext cx="2088608" cy="181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 descr="scratch_cat_spr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234" y="235410"/>
            <a:ext cx="1576839" cy="170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 descr="traffic-lights-150915__34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134" y="1432558"/>
            <a:ext cx="1022213" cy="204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5256013" y="413581"/>
            <a:ext cx="3667754" cy="3821595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lnSpc>
                <a:spcPct val="158571"/>
              </a:lnSpc>
              <a:spcBef>
                <a:spcPts val="0"/>
              </a:spcBef>
              <a:buSzPct val="25000"/>
              <a:buNone/>
            </a:pPr>
            <a:r>
              <a:rPr lang="en-CA" sz="3200" dirty="0"/>
              <a:t>Computers need instructions written in machine-code…</a:t>
            </a:r>
          </a:p>
          <a:p>
            <a:pPr marL="0" indent="0">
              <a:buSzPct val="25000"/>
              <a:buNone/>
            </a:pPr>
            <a:endParaRPr sz="2500" dirty="0"/>
          </a:p>
        </p:txBody>
      </p:sp>
      <p:pic>
        <p:nvPicPr>
          <p:cNvPr id="603" name="Shape 603" descr="binary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9335" y="756100"/>
            <a:ext cx="619515" cy="61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 descr="grace_hopper1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249" y="1890994"/>
            <a:ext cx="2380086" cy="20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181819" y="448320"/>
            <a:ext cx="1285454" cy="738664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b="1" dirty="0">
                <a:solidFill>
                  <a:schemeClr val="dk2"/>
                </a:solidFill>
              </a:rPr>
              <a:t>HUMAN-</a:t>
            </a:r>
          </a:p>
          <a:p>
            <a:pPr algn="ctr">
              <a:buClr>
                <a:schemeClr val="dk2"/>
              </a:buClr>
              <a:buSzPct val="25000"/>
            </a:pPr>
            <a:r>
              <a:rPr lang="en-CA" b="1" dirty="0">
                <a:solidFill>
                  <a:schemeClr val="dk2"/>
                </a:solidFill>
              </a:rPr>
              <a:t>FRIENDLY LANGUAGE</a:t>
            </a:r>
          </a:p>
        </p:txBody>
      </p:sp>
      <p:sp>
        <p:nvSpPr>
          <p:cNvPr id="606" name="Shape 606"/>
          <p:cNvSpPr/>
          <p:nvPr/>
        </p:nvSpPr>
        <p:spPr>
          <a:xfrm>
            <a:off x="1467276" y="413581"/>
            <a:ext cx="1467273" cy="77340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187CD"/>
              </a:gs>
              <a:gs pos="100000">
                <a:srgbClr val="8FCAFF"/>
              </a:gs>
            </a:gsLst>
            <a:lin ang="16200000" scaled="0"/>
          </a:gradFill>
          <a:ln w="9525" cap="flat" cmpd="sng">
            <a:solidFill>
              <a:srgbClr val="147EB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81622" tIns="40800" rIns="81622" bIns="40800" anchor="ctr" anchorCtr="1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dirty="0">
                <a:solidFill>
                  <a:schemeClr val="lt1"/>
                </a:solidFill>
              </a:rPr>
              <a:t>translator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2790226" y="448324"/>
            <a:ext cx="1749194" cy="307777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b="1" dirty="0">
                <a:solidFill>
                  <a:schemeClr val="dk2"/>
                </a:solidFill>
              </a:rPr>
              <a:t>MACHINE-CODE 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2463096" y="3973568"/>
            <a:ext cx="1065425" cy="26160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1000" i="1" dirty="0"/>
              <a:t>Grace Hopper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4519448" y="163554"/>
            <a:ext cx="4624552" cy="440630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2500" b="1" u="sng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Matchstick Challenge</a:t>
            </a:r>
            <a:r>
              <a:rPr lang="en-CA" sz="2500" u="sng" dirty="0">
                <a:solidFill>
                  <a:srgbClr val="FF8939"/>
                </a:solidFill>
              </a:rPr>
              <a:t/>
            </a:r>
            <a:br>
              <a:rPr lang="en-CA" sz="2500" u="sng" dirty="0">
                <a:solidFill>
                  <a:srgbClr val="FF8939"/>
                </a:solidFill>
              </a:rPr>
            </a:br>
            <a:r>
              <a:rPr lang="en-CA" sz="2500" dirty="0"/>
              <a:t/>
            </a:r>
            <a:br>
              <a:rPr lang="en-CA" sz="2500" dirty="0"/>
            </a:br>
            <a:r>
              <a:rPr lang="en-CA" sz="2500" dirty="0"/>
              <a:t>The are 2 squares</a:t>
            </a:r>
            <a:r>
              <a:rPr lang="en-CA" sz="2500" dirty="0" smtClean="0"/>
              <a:t>.</a:t>
            </a:r>
            <a:br>
              <a:rPr lang="en-CA" sz="2500" dirty="0" smtClean="0"/>
            </a:br>
            <a:r>
              <a:rPr lang="en-CA" sz="2500" dirty="0" smtClean="0"/>
              <a:t/>
            </a:r>
            <a:br>
              <a:rPr lang="en-CA" sz="2500" dirty="0" smtClean="0"/>
            </a:br>
            <a:r>
              <a:rPr lang="en-CA" sz="2500" dirty="0"/>
              <a:t>Move</a:t>
            </a:r>
            <a:r>
              <a:rPr lang="en-CA" sz="2500" dirty="0" smtClean="0"/>
              <a:t> only </a:t>
            </a:r>
            <a:r>
              <a:rPr lang="en-CA" sz="2500" dirty="0"/>
              <a:t>2 matchsticks </a:t>
            </a:r>
          </a:p>
          <a:p>
            <a:pPr indent="-170073" algn="ctr">
              <a:buSzPct val="25000"/>
              <a:buNone/>
            </a:pPr>
            <a:r>
              <a:rPr lang="en-CA" sz="2500" dirty="0"/>
              <a:t>to create</a:t>
            </a:r>
            <a:r>
              <a:rPr lang="en-CA" sz="2500" dirty="0" smtClean="0"/>
              <a:t> 3 </a:t>
            </a:r>
            <a:r>
              <a:rPr lang="en-CA" sz="2500" dirty="0"/>
              <a:t>squares.</a:t>
            </a:r>
          </a:p>
        </p:txBody>
      </p:sp>
      <p:pic>
        <p:nvPicPr>
          <p:cNvPr id="745" name="Shape 745" descr="matchstick_squar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22" y="1298388"/>
            <a:ext cx="3061932" cy="298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4519448" y="163554"/>
            <a:ext cx="4624552" cy="440630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-170073" algn="ctr">
              <a:spcBef>
                <a:spcPts val="0"/>
              </a:spcBef>
              <a:buSzPct val="25000"/>
              <a:buNone/>
            </a:pPr>
            <a:r>
              <a:rPr lang="en-CA" sz="2500" b="1" u="sng" dirty="0" smtClean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</a:rPr>
              <a:t>Matchstick Challenge</a:t>
            </a:r>
            <a:r>
              <a:rPr lang="en-CA" sz="2500" u="sng" dirty="0">
                <a:solidFill>
                  <a:srgbClr val="FF8939"/>
                </a:solidFill>
              </a:rPr>
              <a:t/>
            </a:r>
            <a:br>
              <a:rPr lang="en-CA" sz="2500" u="sng" dirty="0">
                <a:solidFill>
                  <a:srgbClr val="FF8939"/>
                </a:solidFill>
              </a:rPr>
            </a:br>
            <a:r>
              <a:rPr lang="en-CA" sz="2500" dirty="0" smtClean="0"/>
              <a:t/>
            </a:r>
            <a:br>
              <a:rPr lang="en-CA" sz="2500" dirty="0" smtClean="0"/>
            </a:br>
            <a:r>
              <a:rPr lang="en-CA" sz="2500" dirty="0" smtClean="0"/>
              <a:t>SOLUTION</a:t>
            </a:r>
            <a:endParaRPr lang="en-CA" sz="2500" dirty="0"/>
          </a:p>
        </p:txBody>
      </p:sp>
      <p:pic>
        <p:nvPicPr>
          <p:cNvPr id="745" name="Shape 745" descr="matchstick_squar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22" y="921768"/>
            <a:ext cx="3061932" cy="2980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 rot="5400000">
            <a:off x="1808587" y="3062794"/>
            <a:ext cx="1044000" cy="0"/>
          </a:xfrm>
          <a:prstGeom prst="line">
            <a:avLst/>
          </a:prstGeom>
          <a:ln w="38100" cap="rnd">
            <a:solidFill>
              <a:schemeClr val="bg2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82988" y="2415792"/>
            <a:ext cx="924116" cy="1588"/>
          </a:xfrm>
          <a:prstGeom prst="line">
            <a:avLst/>
          </a:prstGeom>
          <a:ln w="38100" cap="rnd">
            <a:solidFill>
              <a:schemeClr val="bg2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ultiply 11"/>
          <p:cNvSpPr/>
          <p:nvPr/>
        </p:nvSpPr>
        <p:spPr>
          <a:xfrm>
            <a:off x="3407103" y="1625781"/>
            <a:ext cx="341586" cy="374508"/>
          </a:xfrm>
          <a:prstGeom prst="mathMultiply">
            <a:avLst/>
          </a:prstGeom>
          <a:gradFill flip="none" rotWithShape="1">
            <a:gsLst>
              <a:gs pos="0">
                <a:schemeClr val="bg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  <p:sp>
        <p:nvSpPr>
          <p:cNvPr id="13" name="Multiply 12"/>
          <p:cNvSpPr/>
          <p:nvPr/>
        </p:nvSpPr>
        <p:spPr>
          <a:xfrm>
            <a:off x="2820276" y="921768"/>
            <a:ext cx="341586" cy="374508"/>
          </a:xfrm>
          <a:prstGeom prst="mathMultiply">
            <a:avLst/>
          </a:prstGeom>
          <a:gradFill flip="none" rotWithShape="1">
            <a:gsLst>
              <a:gs pos="0">
                <a:schemeClr val="bg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5" tIns="40817" rIns="81635" bIns="40817" rtlCol="0" anchor="ctr"/>
          <a:lstStyle/>
          <a:p>
            <a:pPr algn="ctr"/>
            <a:endParaRPr lang="fr-CA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5215482" y="661253"/>
            <a:ext cx="3239099" cy="3807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>Logic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endParaRPr sz="3200" b="1" dirty="0"/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500" b="1" dirty="0"/>
              <a:t>Analysing </a:t>
            </a:r>
            <a:br>
              <a:rPr lang="en-CA" sz="2500" b="1" dirty="0"/>
            </a:br>
            <a:r>
              <a:rPr lang="en-CA" sz="2500" b="1" dirty="0"/>
              <a:t>and </a:t>
            </a:r>
            <a:br>
              <a:rPr lang="en-CA" sz="2500" b="1" dirty="0"/>
            </a:br>
            <a:r>
              <a:rPr lang="en-CA" sz="2500" b="1" dirty="0"/>
              <a:t>predicting </a:t>
            </a:r>
            <a:br>
              <a:rPr lang="en-CA" sz="2500" b="1" dirty="0"/>
            </a:br>
            <a:r>
              <a:rPr lang="en-CA" sz="2500" b="1" dirty="0"/>
              <a:t/>
            </a:r>
            <a:br>
              <a:rPr lang="en-CA" sz="2500" b="1" dirty="0"/>
            </a:br>
            <a:r>
              <a:rPr lang="en-CA" sz="2500" b="1" dirty="0"/>
              <a:t>(cause &amp; effect)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71975" y="516467"/>
            <a:ext cx="4398425" cy="34797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Challenge: solve the problem…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lt2"/>
              </a:buClr>
              <a:buSzPct val="25000"/>
            </a:pPr>
            <a:r>
              <a:rPr lang="en-CA" sz="2100" b="1" dirty="0">
                <a:solidFill>
                  <a:schemeClr val="tx1"/>
                </a:solidFill>
                <a:sym typeface="Avenir"/>
              </a:rPr>
              <a:t>If today is Friday, what is the day after the day before the day before tomorrow?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8B33"/>
              </a:buClr>
              <a:buSzPct val="25000"/>
            </a:pPr>
            <a:r>
              <a:rPr lang="en-CA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rgbClr val="000000"/>
              </a:buClr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631267" y="661253"/>
            <a:ext cx="4512732" cy="3807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Applying </a:t>
            </a:r>
            <a:r>
              <a:rPr lang="en-CA" sz="3200" dirty="0">
                <a:solidFill>
                  <a:srgbClr val="FFFFFF"/>
                </a:solidFill>
              </a:rPr>
              <a:t>decomposition</a:t>
            </a:r>
            <a:r>
              <a:rPr lang="en-CA" sz="3200" i="1" dirty="0"/>
              <a:t>,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/>
              <a:t> logic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and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>
                <a:solidFill>
                  <a:srgbClr val="FFFFFF"/>
                </a:solidFill>
              </a:rPr>
              <a:t>pattern recognition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71975" y="661253"/>
            <a:ext cx="4398425" cy="34797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If today is </a:t>
            </a:r>
            <a:r>
              <a:rPr lang="en-CA" sz="2100" b="1" dirty="0">
                <a:solidFill>
                  <a:srgbClr val="33AFF7"/>
                </a:solidFill>
                <a:sym typeface="Avenir"/>
              </a:rPr>
              <a:t>Friday</a:t>
            </a:r>
            <a:r>
              <a:rPr lang="en-CA" sz="2100" b="1" dirty="0">
                <a:solidFill>
                  <a:schemeClr val="dk1"/>
                </a:solidFill>
                <a:sym typeface="Avenir"/>
              </a:rPr>
              <a:t>, </a:t>
            </a:r>
            <a:br>
              <a:rPr lang="en-CA" sz="2100" b="1" dirty="0">
                <a:solidFill>
                  <a:schemeClr val="dk1"/>
                </a:solidFill>
                <a:sym typeface="Avenir"/>
              </a:rPr>
            </a:br>
            <a:r>
              <a:rPr lang="en-CA" sz="2100" b="1" dirty="0">
                <a:solidFill>
                  <a:schemeClr val="dk1"/>
                </a:solidFill>
                <a:sym typeface="Avenir"/>
              </a:rPr>
              <a:t>what is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the day after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the day before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the day before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tomorrow?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8B33"/>
              </a:buClr>
              <a:buSzPct val="25000"/>
            </a:pP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4558968" y="123197"/>
            <a:ext cx="4585033" cy="5020302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900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TODAY</a:t>
            </a:r>
            <a:r>
              <a:rPr lang="en-CA" sz="2900" dirty="0"/>
              <a:t/>
            </a:r>
            <a:br>
              <a:rPr lang="en-CA" sz="2900" dirty="0"/>
            </a:br>
            <a:r>
              <a:rPr lang="en-CA" sz="2900" dirty="0"/>
              <a:t>A computer is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900" dirty="0"/>
              <a:t>a programmable machine that can</a:t>
            </a:r>
            <a:r>
              <a:rPr lang="en-CA" sz="2900" dirty="0" smtClean="0"/>
              <a:t/>
            </a:r>
            <a:br>
              <a:rPr lang="en-CA" sz="2900" dirty="0" smtClean="0"/>
            </a:br>
            <a:r>
              <a:rPr lang="en-CA" sz="2900" b="1" i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Store</a:t>
            </a:r>
            <a:r>
              <a:rPr lang="en-CA" sz="2900" i="1" dirty="0" smtClean="0"/>
              <a:t>,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900" b="1" i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Retrieve</a:t>
            </a:r>
            <a:r>
              <a:rPr lang="en-CA" sz="2900" i="1" dirty="0" smtClean="0"/>
              <a:t>,</a:t>
            </a:r>
            <a:r>
              <a:rPr lang="en-CA" sz="2900" i="1" dirty="0" smtClean="0">
                <a:solidFill>
                  <a:srgbClr val="33AFF7"/>
                </a:solidFill>
              </a:rPr>
              <a:t>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900" dirty="0" smtClean="0"/>
              <a:t>and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2900" b="1" i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Process</a:t>
            </a:r>
            <a:r>
              <a:rPr lang="en-CA" sz="2900" i="1" dirty="0" smtClean="0">
                <a:solidFill>
                  <a:srgbClr val="33AFF7"/>
                </a:solidFill>
              </a:rPr>
              <a:t> </a:t>
            </a:r>
            <a:r>
              <a:rPr lang="en-CA" sz="2500" i="1" dirty="0">
                <a:solidFill>
                  <a:srgbClr val="33AFF7"/>
                </a:solidFill>
              </a:rPr>
              <a:t/>
            </a:r>
            <a:br>
              <a:rPr lang="en-CA" sz="2500" i="1" dirty="0">
                <a:solidFill>
                  <a:srgbClr val="33AFF7"/>
                </a:solidFill>
              </a:rPr>
            </a:br>
            <a:r>
              <a:rPr lang="en-CA" sz="2900" b="1" dirty="0">
                <a:solidFill>
                  <a:srgbClr val="FFFFFF"/>
                </a:solidFill>
              </a:rPr>
              <a:t>DATA </a:t>
            </a:r>
          </a:p>
          <a:p>
            <a:pPr marL="0" indent="0">
              <a:spcBef>
                <a:spcPts val="0"/>
              </a:spcBef>
              <a:buSzPct val="25000"/>
              <a:buNone/>
            </a:pPr>
            <a:r>
              <a:rPr lang="en-CA" sz="3200" b="1" u="sng" dirty="0"/>
              <a:t/>
            </a:r>
            <a:br>
              <a:rPr lang="en-CA" sz="3200" b="1" u="sng" dirty="0"/>
            </a:br>
            <a:endParaRPr lang="en-CA" sz="3200" b="1" u="sng"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  <a:p>
            <a:pPr marL="0" indent="0" algn="ctr">
              <a:buSzPct val="25000"/>
              <a:buNone/>
            </a:pPr>
            <a:endParaRPr dirty="0"/>
          </a:p>
        </p:txBody>
      </p:sp>
      <p:pic>
        <p:nvPicPr>
          <p:cNvPr id="650" name="Shape 650" descr="computerima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72" y="210579"/>
            <a:ext cx="2453272" cy="18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 descr="watch_timex_2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2425" y="1789934"/>
            <a:ext cx="1016953" cy="111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 descr="coffee-1867659__34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870" y="1947852"/>
            <a:ext cx="1883666" cy="125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 descr="speed_limit_digital_cropped.jpe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26507" y="3442298"/>
            <a:ext cx="1348060" cy="153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4631267" y="661253"/>
            <a:ext cx="4512732" cy="3807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Applying</a:t>
            </a:r>
            <a:br>
              <a:rPr lang="en-CA" sz="3200" dirty="0"/>
            </a:br>
            <a:r>
              <a:rPr lang="en-CA" sz="3200" dirty="0"/>
              <a:t> </a:t>
            </a:r>
            <a:r>
              <a:rPr lang="en-CA" sz="3200" i="1" dirty="0"/>
              <a:t>decomposition,</a:t>
            </a:r>
            <a:r>
              <a:rPr lang="en-CA" sz="3200" dirty="0"/>
              <a:t>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>
                <a:solidFill>
                  <a:srgbClr val="FFFFFF"/>
                </a:solidFill>
              </a:rPr>
              <a:t>logic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and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/>
              <a:t>pattern recognition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71975" y="989052"/>
            <a:ext cx="4398425" cy="34797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If today is </a:t>
            </a:r>
            <a:r>
              <a:rPr lang="en-CA" sz="2100" b="1" dirty="0">
                <a:solidFill>
                  <a:srgbClr val="33AFF7"/>
                </a:solidFill>
                <a:sym typeface="Avenir"/>
              </a:rPr>
              <a:t>Friday</a:t>
            </a:r>
            <a:r>
              <a:rPr lang="en-CA" sz="2100" b="1" dirty="0">
                <a:solidFill>
                  <a:schemeClr val="dk1"/>
                </a:solidFill>
                <a:sym typeface="Avenir"/>
              </a:rPr>
              <a:t>, </a:t>
            </a:r>
            <a:br>
              <a:rPr lang="en-CA" sz="2100" b="1" dirty="0">
                <a:solidFill>
                  <a:schemeClr val="dk1"/>
                </a:solidFill>
                <a:sym typeface="Avenir"/>
              </a:rPr>
            </a:br>
            <a:r>
              <a:rPr lang="en-CA" sz="2100" b="1" dirty="0">
                <a:solidFill>
                  <a:schemeClr val="dk1"/>
                </a:solidFill>
                <a:sym typeface="Avenir"/>
              </a:rPr>
              <a:t>what is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  the day after </a:t>
            </a:r>
          </a:p>
          <a:p>
            <a:pPr>
              <a:buClr>
                <a:schemeClr val="accent2"/>
              </a:buClr>
              <a:buSzPct val="25000"/>
            </a:pPr>
            <a:r>
              <a:rPr lang="en-CA" sz="2100" b="1" dirty="0">
                <a:solidFill>
                  <a:schemeClr val="accent2"/>
                </a:solidFill>
                <a:sym typeface="Avenir"/>
              </a:rPr>
              <a:t>     </a:t>
            </a:r>
            <a:r>
              <a:rPr lang="en-CA" sz="2100" b="1" dirty="0">
                <a:solidFill>
                  <a:schemeClr val="dk1"/>
                </a:solidFill>
                <a:sym typeface="Avenir"/>
              </a:rPr>
              <a:t>the day before </a:t>
            </a:r>
          </a:p>
          <a:p>
            <a:pPr>
              <a:buClr>
                <a:srgbClr val="0000FF"/>
              </a:buClr>
              <a:buSzPct val="25000"/>
            </a:pPr>
            <a:r>
              <a:rPr lang="en-CA" sz="2100" b="1" dirty="0">
                <a:solidFill>
                  <a:srgbClr val="0000FF"/>
                </a:solidFill>
                <a:sym typeface="Avenir"/>
              </a:rPr>
              <a:t>          </a:t>
            </a:r>
            <a:r>
              <a:rPr lang="en-CA" sz="2100" b="1" dirty="0">
                <a:solidFill>
                  <a:schemeClr val="dk1"/>
                </a:solidFill>
                <a:sym typeface="Avenir"/>
              </a:rPr>
              <a:t>the day before         </a:t>
            </a:r>
          </a:p>
          <a:p>
            <a:pPr>
              <a:buClr>
                <a:schemeClr val="dk1"/>
              </a:buClr>
              <a:buSzPct val="25000"/>
            </a:pPr>
            <a:r>
              <a:rPr lang="en-CA" sz="2100" b="1" dirty="0">
                <a:solidFill>
                  <a:schemeClr val="dk1"/>
                </a:solidFill>
                <a:sym typeface="Avenir"/>
              </a:rPr>
              <a:t>	</a:t>
            </a:r>
            <a:r>
              <a:rPr lang="en-CA" sz="2100" b="1" dirty="0">
                <a:solidFill>
                  <a:srgbClr val="008000"/>
                </a:solidFill>
                <a:sym typeface="Avenir"/>
              </a:rPr>
              <a:t>  </a:t>
            </a:r>
            <a:r>
              <a:rPr lang="en-CA" sz="2100" b="1" dirty="0">
                <a:solidFill>
                  <a:schemeClr val="dk1"/>
                </a:solidFill>
                <a:sym typeface="Avenir"/>
              </a:rPr>
              <a:t>tomorrow?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8B33"/>
              </a:buClr>
              <a:buSzPct val="25000"/>
            </a:pP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4631267" y="661253"/>
            <a:ext cx="4512732" cy="38075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Applying </a:t>
            </a:r>
            <a:r>
              <a:rPr lang="en-CA" sz="3200" i="1" dirty="0"/>
              <a:t>decomposition</a:t>
            </a:r>
            <a:r>
              <a:rPr lang="en-CA" sz="3200" dirty="0"/>
              <a:t>,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/>
              <a:t>logic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and 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>
                <a:solidFill>
                  <a:srgbClr val="FFFFFF"/>
                </a:solidFill>
              </a:rPr>
              <a:t>pattern recognition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71973" y="516467"/>
            <a:ext cx="4559294" cy="34797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CA" sz="2100" b="1" dirty="0">
                <a:solidFill>
                  <a:srgbClr val="33AFF7"/>
                </a:solidFill>
                <a:latin typeface="Calibri"/>
                <a:ea typeface="Calibri"/>
                <a:cs typeface="Calibri"/>
                <a:sym typeface="Calibri"/>
              </a:rPr>
              <a:t>Is this a simple problem now?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CA" sz="1800" b="1" dirty="0">
                <a:solidFill>
                  <a:schemeClr val="dk1"/>
                </a:solidFill>
                <a:sym typeface="Avenir"/>
              </a:rPr>
              <a:t>If today is Friday, what is </a:t>
            </a:r>
            <a:br>
              <a:rPr lang="en-CA" sz="1800" b="1" dirty="0">
                <a:solidFill>
                  <a:schemeClr val="dk1"/>
                </a:solidFill>
                <a:sym typeface="Avenir"/>
              </a:rPr>
            </a:br>
            <a:r>
              <a:rPr lang="en-CA" sz="1800" b="1" dirty="0">
                <a:solidFill>
                  <a:srgbClr val="FF8939"/>
                </a:solidFill>
                <a:sym typeface="Avenir"/>
              </a:rPr>
              <a:t>(</a:t>
            </a:r>
            <a:r>
              <a:rPr lang="en-CA" sz="1800" b="1" dirty="0">
                <a:solidFill>
                  <a:schemeClr val="dk1"/>
                </a:solidFill>
                <a:sym typeface="Avenir"/>
              </a:rPr>
              <a:t>the day after </a:t>
            </a:r>
            <a:r>
              <a:rPr lang="en-CA" sz="1800" b="1" dirty="0">
                <a:solidFill>
                  <a:srgbClr val="FF8939"/>
                </a:solidFill>
                <a:sym typeface="Avenir"/>
              </a:rPr>
              <a:t>(</a:t>
            </a:r>
            <a:r>
              <a:rPr lang="en-CA" sz="1800" b="1" dirty="0">
                <a:solidFill>
                  <a:schemeClr val="dk1"/>
                </a:solidFill>
                <a:sym typeface="Avenir"/>
              </a:rPr>
              <a:t>the day before </a:t>
            </a:r>
            <a:r>
              <a:rPr lang="en-CA" sz="1800" b="1" dirty="0">
                <a:solidFill>
                  <a:srgbClr val="FF8939"/>
                </a:solidFill>
                <a:sym typeface="Avenir"/>
              </a:rPr>
              <a:t>(</a:t>
            </a:r>
            <a:r>
              <a:rPr lang="en-CA" sz="1800" b="1" dirty="0">
                <a:solidFill>
                  <a:schemeClr val="dk1"/>
                </a:solidFill>
                <a:sym typeface="Avenir"/>
              </a:rPr>
              <a:t>the day </a:t>
            </a:r>
            <a:r>
              <a:rPr lang="en-CA" sz="1800" b="1" dirty="0" smtClean="0">
                <a:solidFill>
                  <a:schemeClr val="dk1"/>
                </a:solidFill>
                <a:sym typeface="Avenir"/>
              </a:rPr>
              <a:t>before  </a:t>
            </a:r>
            <a:r>
              <a:rPr lang="en-CA" sz="1800" b="1" dirty="0" smtClean="0">
                <a:solidFill>
                  <a:srgbClr val="FF8939"/>
                </a:solidFill>
                <a:sym typeface="Avenir"/>
              </a:rPr>
              <a:t>(</a:t>
            </a:r>
            <a:r>
              <a:rPr lang="en-CA" sz="1800" b="1" dirty="0">
                <a:solidFill>
                  <a:schemeClr val="dk1"/>
                </a:solidFill>
                <a:sym typeface="Avenir"/>
              </a:rPr>
              <a:t>tomorrow</a:t>
            </a:r>
            <a:r>
              <a:rPr lang="en-CA" sz="1800" b="1" dirty="0">
                <a:solidFill>
                  <a:srgbClr val="FF8939"/>
                </a:solidFill>
                <a:sym typeface="Avenir"/>
              </a:rPr>
              <a:t>))))</a:t>
            </a:r>
            <a:r>
              <a:rPr lang="en-CA" sz="1800" b="1" dirty="0">
                <a:solidFill>
                  <a:schemeClr val="dk1"/>
                </a:solidFill>
                <a:sym typeface="Avenir"/>
              </a:rPr>
              <a:t> ?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FF8B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FF8B33"/>
              </a:buClr>
              <a:buSzPct val="25000"/>
            </a:pP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5215478" y="355601"/>
            <a:ext cx="3454386" cy="4113252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Applying</a:t>
            </a:r>
            <a:br>
              <a:rPr lang="en-CA" sz="3200" dirty="0"/>
            </a:br>
            <a:endParaRPr lang="en-CA" sz="3200" dirty="0"/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/>
              <a:t>logic</a:t>
            </a:r>
            <a:r>
              <a:rPr lang="en-CA" sz="3200" dirty="0"/>
              <a:t>,</a:t>
            </a:r>
            <a:br>
              <a:rPr lang="en-CA" sz="3200" dirty="0"/>
            </a:br>
            <a:r>
              <a:rPr lang="en-CA" sz="3200" i="1" dirty="0"/>
              <a:t>decomposition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dirty="0"/>
              <a:t>and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200" i="1" dirty="0"/>
              <a:t>pattern recognition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270934" y="661253"/>
            <a:ext cx="4069558" cy="309794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FF8B33"/>
              </a:buClr>
              <a:buSzPct val="25000"/>
            </a:pPr>
            <a:r>
              <a:rPr lang="en-CA" sz="18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Second computational thinking  challenge:</a:t>
            </a:r>
          </a:p>
          <a:p>
            <a:pPr>
              <a:buClr>
                <a:srgbClr val="FF8B33"/>
              </a:buClr>
              <a:buSzPct val="25000"/>
            </a:pPr>
            <a:r>
              <a:rPr lang="en-CA" sz="29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ctr">
              <a:buClr>
                <a:schemeClr val="accent3"/>
              </a:buClr>
              <a:buSzPct val="25000"/>
            </a:pP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Add all the numbers from </a:t>
            </a:r>
            <a:b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1 to 200, </a:t>
            </a:r>
            <a:b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in 10 seconds,</a:t>
            </a:r>
            <a:b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2100" dirty="0">
                <a:solidFill>
                  <a:srgbClr val="FF8B33"/>
                </a:solidFill>
                <a:latin typeface="Calibri"/>
                <a:ea typeface="Calibri"/>
                <a:cs typeface="Calibri"/>
                <a:sym typeface="Calibri"/>
              </a:rPr>
              <a:t>in your head.</a:t>
            </a:r>
          </a:p>
          <a:p>
            <a:pPr>
              <a:buClr>
                <a:srgbClr val="000000"/>
              </a:buClr>
            </a:pPr>
            <a:endParaRPr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4977277" y="677334"/>
            <a:ext cx="3682499" cy="3454399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indent="0">
              <a:spcBef>
                <a:spcPts val="0"/>
              </a:spcBef>
              <a:buSzPct val="25000"/>
              <a:buNone/>
            </a:pPr>
            <a:r>
              <a:rPr lang="en-CA" sz="2900" dirty="0"/>
              <a:t>Can someone recognize a pattern that will help define a new algorithm?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92433" y="355600"/>
            <a:ext cx="4108363" cy="31496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FF8939"/>
              </a:buClr>
              <a:buSzPct val="25000"/>
            </a:pPr>
            <a:r>
              <a:rPr lang="en-CA" sz="2100" dirty="0">
                <a:solidFill>
                  <a:srgbClr val="FF8939"/>
                </a:solidFill>
              </a:rPr>
              <a:t>Clearly, we need to use a different algorithm than…</a:t>
            </a:r>
          </a:p>
          <a:p>
            <a:pPr>
              <a:buClr>
                <a:srgbClr val="000000"/>
              </a:buClr>
            </a:pPr>
            <a:endParaRPr sz="1800" dirty="0">
              <a:solidFill>
                <a:srgbClr val="147EB4"/>
              </a:solidFill>
            </a:endParaRPr>
          </a:p>
          <a:p>
            <a:pPr>
              <a:buClr>
                <a:srgbClr val="33AFF7"/>
              </a:buClr>
              <a:buSzPct val="25000"/>
            </a:pPr>
            <a:r>
              <a:rPr lang="en-CA" sz="1900" dirty="0">
                <a:solidFill>
                  <a:srgbClr val="33AFF7"/>
                </a:solidFill>
              </a:rPr>
              <a:t>1 + 2 + 3 + …. + 198 + 199 + 200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chemeClr val="lt2"/>
              </a:solidFill>
            </a:endParaRPr>
          </a:p>
          <a:p>
            <a:pPr>
              <a:buClr>
                <a:schemeClr val="lt2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to meet the challenge’s requirements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4977277" y="355599"/>
            <a:ext cx="3682499" cy="4148668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CA" dirty="0"/>
              <a:t>Computational thinking at work…</a:t>
            </a:r>
            <a:br>
              <a:rPr lang="en-CA" dirty="0"/>
            </a:br>
            <a:endParaRPr lang="en-CA"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Font typeface="Noto Sans Symbols"/>
              <a:buChar char="✓"/>
            </a:pPr>
            <a:r>
              <a:rPr lang="en-CA" dirty="0"/>
              <a:t> Logic</a:t>
            </a:r>
            <a:br>
              <a:rPr lang="en-CA" dirty="0"/>
            </a:br>
            <a:endParaRPr lang="en-CA"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Font typeface="Noto Sans Symbols"/>
              <a:buChar char="✓"/>
            </a:pPr>
            <a:r>
              <a:rPr lang="en-CA" dirty="0"/>
              <a:t> Pattern Recognition</a:t>
            </a:r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None/>
            </a:pPr>
            <a:endParaRPr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Font typeface="Noto Sans Symbols"/>
              <a:buChar char="✓"/>
            </a:pPr>
            <a:r>
              <a:rPr lang="en-CA" dirty="0"/>
              <a:t> Decomposition</a:t>
            </a:r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None/>
            </a:pPr>
            <a:endParaRPr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Font typeface="Noto Sans Symbols"/>
              <a:buChar char="✓"/>
            </a:pPr>
            <a:r>
              <a:rPr lang="en-CA" dirty="0"/>
              <a:t> Algorithm</a:t>
            </a:r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None/>
            </a:pPr>
            <a:endParaRPr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None/>
            </a:pPr>
            <a:endParaRPr dirty="0"/>
          </a:p>
          <a:p>
            <a:pPr marL="0" indent="0">
              <a:spcBef>
                <a:spcPts val="0"/>
              </a:spcBef>
              <a:buClr>
                <a:schemeClr val="lt2"/>
              </a:buClr>
              <a:buSzPct val="75000"/>
              <a:buNone/>
            </a:pPr>
            <a:endParaRPr dirty="0"/>
          </a:p>
          <a:p>
            <a:pPr indent="-306132">
              <a:spcBef>
                <a:spcPts val="0"/>
              </a:spcBef>
              <a:buSzPct val="25000"/>
              <a:buNone/>
            </a:pPr>
            <a:endParaRPr dirty="0"/>
          </a:p>
        </p:txBody>
      </p:sp>
      <p:sp>
        <p:nvSpPr>
          <p:cNvPr id="842" name="Shape 842"/>
          <p:cNvSpPr txBox="1"/>
          <p:nvPr/>
        </p:nvSpPr>
        <p:spPr>
          <a:xfrm>
            <a:off x="336752" y="71159"/>
            <a:ext cx="4146852" cy="4199467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buClr>
                <a:srgbClr val="FF8939"/>
              </a:buClr>
              <a:buSzPct val="25000"/>
            </a:pPr>
            <a:r>
              <a:rPr lang="en-CA" sz="2100" dirty="0">
                <a:solidFill>
                  <a:srgbClr val="FF8939"/>
                </a:solidFill>
              </a:rPr>
              <a:t>What if we look at the problem like this…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1 + 200 = 201</a:t>
            </a:r>
          </a:p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2 + 199 = 201</a:t>
            </a:r>
          </a:p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…</a:t>
            </a:r>
          </a:p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100+101 = 201</a:t>
            </a:r>
          </a:p>
          <a:p>
            <a:pPr>
              <a:buClr>
                <a:srgbClr val="000000"/>
              </a:buClr>
            </a:pPr>
            <a:endParaRPr sz="2100" dirty="0">
              <a:solidFill>
                <a:srgbClr val="33AFF7"/>
              </a:solidFill>
            </a:endParaRPr>
          </a:p>
          <a:p>
            <a:pPr>
              <a:buClr>
                <a:srgbClr val="33AFF7"/>
              </a:buClr>
              <a:buSzPct val="25000"/>
            </a:pPr>
            <a:r>
              <a:rPr lang="en-CA" sz="2100" dirty="0">
                <a:solidFill>
                  <a:srgbClr val="33AFF7"/>
                </a:solidFill>
              </a:rPr>
              <a:t>Then we have 100 pairs that each add up to 201… </a:t>
            </a:r>
            <a:br>
              <a:rPr lang="en-CA" sz="2100" dirty="0">
                <a:solidFill>
                  <a:srgbClr val="33AFF7"/>
                </a:solidFill>
              </a:rPr>
            </a:br>
            <a:r>
              <a:rPr lang="en-CA" sz="2100" dirty="0">
                <a:solidFill>
                  <a:srgbClr val="33AFF7"/>
                </a:solidFill>
              </a:rPr>
              <a:t/>
            </a:r>
            <a:br>
              <a:rPr lang="en-CA" sz="2100" dirty="0">
                <a:solidFill>
                  <a:srgbClr val="33AFF7"/>
                </a:solidFill>
              </a:rPr>
            </a:br>
            <a:endParaRPr lang="en-CA" sz="2100" dirty="0">
              <a:solidFill>
                <a:srgbClr val="33AFF7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147EB4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  <a:p>
            <a:pPr>
              <a:buClr>
                <a:srgbClr val="000000"/>
              </a:buClr>
            </a:pPr>
            <a:endParaRPr sz="2100" dirty="0">
              <a:solidFill>
                <a:srgbClr val="FF8939"/>
              </a:solidFill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/>
        </p:nvSpPr>
        <p:spPr>
          <a:xfrm>
            <a:off x="457143" y="279002"/>
            <a:ext cx="8229000" cy="32040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>
            <a:noAutofit/>
          </a:bodyPr>
          <a:lstStyle/>
          <a:p>
            <a:pPr marL="306132" indent="-170073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  <a:latin typeface="+mn-lt"/>
                <a:sym typeface="Roboto Mono"/>
              </a:rPr>
              <a:t> Please tell us what you think!</a:t>
            </a:r>
            <a:endParaRPr lang="en-CA" sz="2900" dirty="0" smtClean="0">
              <a:solidFill>
                <a:schemeClr val="dk1"/>
              </a:solidFill>
              <a:latin typeface="+mn-lt"/>
              <a:sym typeface="Roboto Mono"/>
            </a:endParaRPr>
          </a:p>
          <a:p>
            <a:pPr marL="306132" indent="-170073">
              <a:lnSpc>
                <a:spcPct val="150000"/>
              </a:lnSpc>
              <a:spcBef>
                <a:spcPts val="428"/>
              </a:spcBef>
              <a:buClr>
                <a:schemeClr val="dk2"/>
              </a:buClr>
              <a:buSzPct val="100000"/>
              <a:buFont typeface="Roboto Mono"/>
              <a:buChar char="•"/>
            </a:pPr>
            <a:r>
              <a:rPr lang="en-CA" sz="2900" dirty="0" smtClean="0">
                <a:solidFill>
                  <a:schemeClr val="dk2"/>
                </a:solidFill>
                <a:latin typeface="+mn-lt"/>
                <a:sym typeface="Roboto Mono"/>
              </a:rPr>
              <a:t>[Survey Link]</a:t>
            </a:r>
          </a:p>
          <a:p>
            <a:pPr marL="306132" indent="-170073">
              <a:lnSpc>
                <a:spcPct val="150000"/>
              </a:lnSpc>
              <a:spcBef>
                <a:spcPts val="428"/>
              </a:spcBef>
              <a:buClr>
                <a:schemeClr val="dk2"/>
              </a:buClr>
              <a:buSzPct val="100000"/>
              <a:buFont typeface="Roboto Mono"/>
              <a:buChar char="•"/>
            </a:pPr>
            <a:r>
              <a:rPr lang="en-CA" sz="2900" dirty="0" smtClean="0">
                <a:solidFill>
                  <a:schemeClr val="dk2"/>
                </a:solidFill>
                <a:latin typeface="+mn-lt"/>
                <a:sym typeface="Roboto Mono"/>
              </a:rPr>
              <a:t>[Instructor’s Name]</a:t>
            </a:r>
            <a:r>
              <a:rPr lang="en-CA" sz="2900" dirty="0" smtClean="0">
                <a:solidFill>
                  <a:schemeClr val="dk1"/>
                </a:solidFill>
                <a:latin typeface="+mn-lt"/>
                <a:sym typeface="Roboto Mono"/>
              </a:rPr>
              <a:t/>
            </a:r>
            <a:br>
              <a:rPr lang="en-CA" sz="2900" dirty="0" smtClean="0">
                <a:solidFill>
                  <a:schemeClr val="dk1"/>
                </a:solidFill>
                <a:latin typeface="+mn-lt"/>
                <a:sym typeface="Roboto Mono"/>
              </a:rPr>
            </a:br>
            <a:r>
              <a:rPr lang="en-CA" sz="2900" u="sng" dirty="0">
                <a:solidFill>
                  <a:schemeClr val="hlink"/>
                </a:solidFill>
                <a:latin typeface="+mn-lt"/>
                <a:sym typeface="Roboto Mono"/>
                <a:hlinkClick r:id="rId3"/>
              </a:rPr>
              <a:t>educators@kidscodejeunesse.org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404762" y="4175454"/>
            <a:ext cx="4935900" cy="76950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2"/>
              </a:buClr>
              <a:buSzPct val="25000"/>
            </a:pPr>
            <a:r>
              <a:rPr lang="en-CA" sz="2100" dirty="0" err="1">
                <a:solidFill>
                  <a:schemeClr val="dk2"/>
                </a:solidFill>
                <a:sym typeface="Roboto Mono"/>
              </a:rPr>
              <a:t>www.kidscodejeunesse.org</a:t>
            </a:r>
            <a:endParaRPr lang="en-CA" sz="2100" dirty="0">
              <a:solidFill>
                <a:schemeClr val="dk2"/>
              </a:solidFill>
              <a:sym typeface="Roboto Mono"/>
            </a:endParaRPr>
          </a:p>
          <a:p>
            <a:pPr algn="ctr">
              <a:buClr>
                <a:srgbClr val="000000"/>
              </a:buClr>
            </a:pPr>
            <a:endParaRPr sz="1800" dirty="0">
              <a:solidFill>
                <a:srgbClr val="EB581D"/>
              </a:solidFill>
              <a:sym typeface="Roboto Mono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/>
        </p:nvSpPr>
        <p:spPr>
          <a:xfrm>
            <a:off x="176525" y="778026"/>
            <a:ext cx="8586600" cy="3204000"/>
          </a:xfrm>
          <a:prstGeom prst="rect">
            <a:avLst/>
          </a:prstGeom>
          <a:noFill/>
          <a:ln>
            <a:noFill/>
          </a:ln>
        </p:spPr>
        <p:txBody>
          <a:bodyPr lIns="81622" tIns="81622" rIns="81622" bIns="81622" anchor="ctr" anchorCtr="0">
            <a:noAutofit/>
          </a:bodyPr>
          <a:lstStyle/>
          <a:p>
            <a:pPr marL="306132" algn="ctr">
              <a:buClr>
                <a:schemeClr val="dk1"/>
              </a:buClr>
              <a:buSzPct val="25000"/>
            </a:pPr>
            <a:r>
              <a:rPr lang="en-CA" sz="2900" dirty="0">
                <a:solidFill>
                  <a:schemeClr val="dk1"/>
                </a:solidFill>
                <a:latin typeface="+mn-lt"/>
                <a:sym typeface="Roboto Mono"/>
              </a:rPr>
              <a:t>This project was funded by </a:t>
            </a:r>
            <a:r>
              <a:rPr lang="en-CA" sz="2900" dirty="0" err="1">
                <a:solidFill>
                  <a:schemeClr val="dk2"/>
                </a:solidFill>
                <a:latin typeface="+mn-lt"/>
                <a:sym typeface="Roboto Mono"/>
              </a:rPr>
              <a:t>CIRA</a:t>
            </a:r>
            <a:r>
              <a:rPr lang="en-CA" sz="2900" dirty="0" err="1">
                <a:solidFill>
                  <a:schemeClr val="dk1"/>
                </a:solidFill>
                <a:latin typeface="+mn-lt"/>
                <a:sym typeface="Roboto Mono"/>
              </a:rPr>
              <a:t>’s</a:t>
            </a:r>
            <a:r>
              <a:rPr lang="en-CA" sz="2900" dirty="0">
                <a:solidFill>
                  <a:schemeClr val="dk1"/>
                </a:solidFill>
                <a:latin typeface="+mn-lt"/>
                <a:sym typeface="Roboto Mono"/>
              </a:rPr>
              <a:t> Community Investment Program.</a:t>
            </a:r>
          </a:p>
        </p:txBody>
      </p:sp>
      <p:pic>
        <p:nvPicPr>
          <p:cNvPr id="856" name="Shape 856" descr="Logo_CIRA_E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51" y="3982126"/>
            <a:ext cx="4175400" cy="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Shape 659" descr="ENIAC-changing_a_tube_cropp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49" y="392421"/>
            <a:ext cx="5257583" cy="41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5551334" y="284303"/>
            <a:ext cx="3414953" cy="954106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CA" sz="2500" dirty="0">
                <a:solidFill>
                  <a:schemeClr val="dk1"/>
                </a:solidFill>
              </a:rPr>
              <a:t>A computer is made up of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819163" y="1412033"/>
            <a:ext cx="2924173" cy="1384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CA" sz="2500" b="1" u="sng" dirty="0" smtClean="0">
                <a:solidFill>
                  <a:schemeClr val="lt1"/>
                </a:solidFill>
              </a:rPr>
              <a:t>Hardware</a:t>
            </a:r>
            <a:r>
              <a:rPr lang="en-CA" sz="2500" dirty="0" smtClean="0">
                <a:solidFill>
                  <a:schemeClr val="lt1"/>
                </a:solidFill>
              </a:rPr>
              <a:t/>
            </a:r>
            <a:br>
              <a:rPr lang="en-CA" sz="2500" dirty="0" smtClean="0">
                <a:solidFill>
                  <a:schemeClr val="lt1"/>
                </a:solidFill>
              </a:rPr>
            </a:br>
            <a:r>
              <a:rPr lang="en-CA" sz="2500" dirty="0">
                <a:solidFill>
                  <a:schemeClr val="lt1"/>
                </a:solidFill>
              </a:rPr>
              <a:t>what we can physically touch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19163" y="3174709"/>
            <a:ext cx="2924173" cy="13849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-CA" sz="2500" b="1" u="sng" dirty="0">
                <a:solidFill>
                  <a:srgbClr val="FFFFFF"/>
                </a:solidFill>
              </a:rPr>
              <a:t>Software</a:t>
            </a:r>
          </a:p>
          <a:p>
            <a:pPr algn="ctr">
              <a:buClr>
                <a:srgbClr val="FFFFFF"/>
              </a:buClr>
              <a:buSzPct val="25000"/>
            </a:pPr>
            <a:r>
              <a:rPr lang="en-CA" sz="2500" dirty="0">
                <a:solidFill>
                  <a:srgbClr val="FFFFFF"/>
                </a:solidFill>
              </a:rPr>
              <a:t>data and instructions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293749" y="4559704"/>
            <a:ext cx="5695945" cy="261609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CA" sz="900" dirty="0"/>
              <a:t>ENIAC (Electronic Numerical Integrator And Computer) 1946 -1955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909080" y="1831489"/>
            <a:ext cx="7663646" cy="919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CA" sz="4000" dirty="0">
                <a:solidFill>
                  <a:schemeClr val="dk1"/>
                </a:solidFill>
              </a:rPr>
              <a:t>Do computers have brains?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1537330" y="1594736"/>
            <a:ext cx="6598099" cy="1919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81622" tIns="81622" rIns="81622" bIns="81622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CA" sz="3600" b="1" i="1" dirty="0" smtClean="0">
                <a:solidFill>
                  <a:srgbClr val="33AFF7"/>
                </a:solidFill>
              </a:rPr>
              <a:t>UNPLUGGED</a:t>
            </a:r>
            <a:r>
              <a:rPr lang="en-CA" sz="3600" dirty="0" smtClean="0">
                <a:solidFill>
                  <a:schemeClr val="dk2"/>
                </a:solidFill>
              </a:rPr>
              <a:t/>
            </a:r>
            <a:br>
              <a:rPr lang="en-CA" sz="3600" dirty="0" smtClean="0">
                <a:solidFill>
                  <a:schemeClr val="dk2"/>
                </a:solidFill>
              </a:rPr>
            </a:br>
            <a:r>
              <a:rPr lang="en-CA" sz="3600" dirty="0" smtClean="0">
                <a:solidFill>
                  <a:schemeClr val="dk2"/>
                </a:solidFill>
              </a:rPr>
              <a:t>Exercise!</a:t>
            </a:r>
            <a:endParaRPr lang="en-CA" sz="3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4572002" y="183084"/>
            <a:ext cx="4344275" cy="3203960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3600" i="1" dirty="0" smtClean="0">
                <a:solidFill>
                  <a:schemeClr val="bg1"/>
                </a:solidFill>
              </a:rPr>
              <a:t>Unplugged</a:t>
            </a:r>
            <a:br>
              <a:rPr lang="en-CA" sz="3600" i="1" dirty="0" smtClean="0">
                <a:solidFill>
                  <a:schemeClr val="bg1"/>
                </a:solidFill>
              </a:rPr>
            </a:br>
            <a:r>
              <a:rPr lang="en-CA" sz="3600" i="1" dirty="0" smtClean="0">
                <a:solidFill>
                  <a:schemeClr val="bg1"/>
                </a:solidFill>
              </a:rPr>
              <a:t>challenge</a:t>
            </a:r>
          </a:p>
          <a:p>
            <a:pPr marL="0" indent="0" algn="ctr">
              <a:spcBef>
                <a:spcPts val="0"/>
              </a:spcBef>
              <a:buSzPct val="25000"/>
              <a:buNone/>
            </a:pPr>
            <a:endParaRPr lang="en-CA" sz="3600" dirty="0" smtClean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SzPct val="25000"/>
              <a:buNone/>
            </a:pPr>
            <a:r>
              <a:rPr lang="en-CA" sz="4300" b="1" dirty="0" smtClean="0">
                <a:solidFill>
                  <a:schemeClr val="bg1"/>
                </a:solidFill>
              </a:rPr>
              <a:t>SETUP</a:t>
            </a:r>
            <a:endParaRPr lang="en-CA" sz="4300" b="1" dirty="0">
              <a:solidFill>
                <a:schemeClr val="bg1"/>
              </a:solidFill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29174" y="354725"/>
            <a:ext cx="3529724" cy="4062164"/>
          </a:xfrm>
          <a:prstGeom prst="rect">
            <a:avLst/>
          </a:prstGeom>
          <a:noFill/>
          <a:ln>
            <a:noFill/>
          </a:ln>
        </p:spPr>
        <p:txBody>
          <a:bodyPr lIns="81622" tIns="40800" rIns="81622" bIns="40800" anchor="t" anchorCtr="0">
            <a:noAutofit/>
          </a:bodyPr>
          <a:lstStyle/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dirty="0">
                <a:solidFill>
                  <a:schemeClr val="bg2"/>
                </a:solidFill>
              </a:rPr>
              <a:t>STEP </a:t>
            </a:r>
            <a:r>
              <a:rPr lang="en-CA" sz="1800" b="1" dirty="0" smtClean="0">
                <a:solidFill>
                  <a:schemeClr val="bg2"/>
                </a:solidFill>
              </a:rPr>
              <a:t>1</a:t>
            </a:r>
            <a:endParaRPr lang="en-CA" sz="1800" b="1" dirty="0" smtClean="0">
              <a:solidFill>
                <a:srgbClr val="33AFF7"/>
              </a:solidFill>
            </a:endParaRPr>
          </a:p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i="1" dirty="0" smtClean="0">
                <a:solidFill>
                  <a:srgbClr val="33AFF7"/>
                </a:solidFill>
              </a:rPr>
              <a:t>Get </a:t>
            </a:r>
            <a:r>
              <a:rPr lang="en-CA" sz="1800" b="1" i="1" dirty="0">
                <a:solidFill>
                  <a:srgbClr val="33AFF7"/>
                </a:solidFill>
              </a:rPr>
              <a:t>into groups of 2</a:t>
            </a:r>
          </a:p>
          <a:p>
            <a:pPr marL="306132" indent="-306132" algn="ctr">
              <a:buClr>
                <a:srgbClr val="33AFF7"/>
              </a:buClr>
              <a:buSzPct val="25000"/>
            </a:pPr>
            <a:r>
              <a:rPr lang="en-CA" sz="1800" b="1" dirty="0">
                <a:solidFill>
                  <a:srgbClr val="33AFF7"/>
                </a:solidFill>
              </a:rPr>
              <a:t>  </a:t>
            </a:r>
          </a:p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dirty="0">
                <a:solidFill>
                  <a:srgbClr val="FF8939"/>
                </a:solidFill>
              </a:rPr>
              <a:t>STEP </a:t>
            </a:r>
            <a:r>
              <a:rPr lang="en-CA" sz="1800" b="1" dirty="0" smtClean="0">
                <a:solidFill>
                  <a:srgbClr val="FF8939"/>
                </a:solidFill>
              </a:rPr>
              <a:t>2</a:t>
            </a:r>
            <a:r>
              <a:rPr lang="en-CA" sz="1800" b="1" dirty="0" smtClean="0">
                <a:solidFill>
                  <a:srgbClr val="33AFF7"/>
                </a:solidFill>
              </a:rPr>
              <a:t> </a:t>
            </a:r>
          </a:p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i="1" dirty="0" smtClean="0">
                <a:solidFill>
                  <a:schemeClr val="tx1"/>
                </a:solidFill>
              </a:rPr>
              <a:t>Each </a:t>
            </a:r>
            <a:r>
              <a:rPr lang="en-CA" sz="1800" b="1" i="1" dirty="0">
                <a:solidFill>
                  <a:schemeClr val="tx1"/>
                </a:solidFill>
              </a:rPr>
              <a:t>group takes out </a:t>
            </a:r>
          </a:p>
          <a:p>
            <a:pPr marL="306132" lvl="8" indent="-306132">
              <a:buClr>
                <a:srgbClr val="33AFF7"/>
              </a:buClr>
              <a:buSzPct val="100000"/>
              <a:buFont typeface="Arial"/>
              <a:buChar char="•"/>
            </a:pPr>
            <a:r>
              <a:rPr lang="en-CA" sz="1800" b="1" dirty="0">
                <a:solidFill>
                  <a:srgbClr val="33AFF7"/>
                </a:solidFill>
              </a:rPr>
              <a:t>one piece of paper </a:t>
            </a:r>
          </a:p>
          <a:p>
            <a:pPr marL="306132" lvl="7" indent="-306132">
              <a:buClr>
                <a:srgbClr val="33AFF7"/>
              </a:buClr>
              <a:buSzPct val="100000"/>
              <a:buFont typeface="Arial"/>
              <a:buChar char="•"/>
            </a:pPr>
            <a:r>
              <a:rPr lang="en-CA" sz="1800" b="1" dirty="0">
                <a:solidFill>
                  <a:srgbClr val="33AFF7"/>
                </a:solidFill>
              </a:rPr>
              <a:t>one pencil</a:t>
            </a:r>
          </a:p>
          <a:p>
            <a:pPr marL="306132" indent="-306132">
              <a:buClr>
                <a:srgbClr val="000000"/>
              </a:buClr>
            </a:pPr>
            <a:endParaRPr sz="1800" b="1" dirty="0">
              <a:solidFill>
                <a:srgbClr val="33AFF7"/>
              </a:solidFill>
            </a:endParaRPr>
          </a:p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dirty="0">
                <a:solidFill>
                  <a:schemeClr val="bg2"/>
                </a:solidFill>
              </a:rPr>
              <a:t>STEP </a:t>
            </a:r>
            <a:r>
              <a:rPr lang="en-CA" sz="1800" b="1" dirty="0" smtClean="0">
                <a:solidFill>
                  <a:schemeClr val="bg2"/>
                </a:solidFill>
              </a:rPr>
              <a:t>3</a:t>
            </a:r>
            <a:r>
              <a:rPr lang="en-CA" sz="1800" b="1" dirty="0" smtClean="0">
                <a:solidFill>
                  <a:srgbClr val="33AFF7"/>
                </a:solidFill>
              </a:rPr>
              <a:t>  </a:t>
            </a:r>
          </a:p>
          <a:p>
            <a:pPr marL="306132" indent="-306132">
              <a:buClr>
                <a:srgbClr val="33AFF7"/>
              </a:buClr>
              <a:buSzPct val="25000"/>
            </a:pPr>
            <a:r>
              <a:rPr lang="en-CA" sz="1800" b="1" i="1" dirty="0" smtClean="0">
                <a:solidFill>
                  <a:schemeClr val="tx1"/>
                </a:solidFill>
              </a:rPr>
              <a:t>Choose </a:t>
            </a:r>
            <a:r>
              <a:rPr lang="en-CA" sz="1800" b="1" i="1" dirty="0">
                <a:solidFill>
                  <a:schemeClr val="tx1"/>
                </a:solidFill>
              </a:rPr>
              <a:t>who will be</a:t>
            </a:r>
          </a:p>
          <a:p>
            <a:pPr marL="306132" lvl="2" indent="-306132">
              <a:buClr>
                <a:srgbClr val="33AFF7"/>
              </a:buClr>
              <a:buSzPct val="100000"/>
              <a:buFont typeface="Arial"/>
              <a:buChar char="•"/>
            </a:pPr>
            <a:r>
              <a:rPr lang="en-CA" sz="1800" b="1" dirty="0">
                <a:solidFill>
                  <a:srgbClr val="33AFF7"/>
                </a:solidFill>
              </a:rPr>
              <a:t>the Programmer</a:t>
            </a:r>
          </a:p>
          <a:p>
            <a:pPr marL="306132" lvl="2" indent="-306132">
              <a:buClr>
                <a:srgbClr val="33AFF7"/>
              </a:buClr>
              <a:buSzPct val="100000"/>
              <a:buFont typeface="Arial"/>
              <a:buChar char="•"/>
            </a:pPr>
            <a:r>
              <a:rPr lang="en-CA" sz="1800" b="1" dirty="0">
                <a:solidFill>
                  <a:srgbClr val="33AFF7"/>
                </a:solidFill>
              </a:rPr>
              <a:t>the Computer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7">
      <a:dk1>
        <a:srgbClr val="33AFF7"/>
      </a:dk1>
      <a:lt1>
        <a:srgbClr val="FFFFFF"/>
      </a:lt1>
      <a:dk2>
        <a:srgbClr val="FF8939"/>
      </a:dk2>
      <a:lt2>
        <a:srgbClr val="F0F0F1"/>
      </a:lt2>
      <a:accent1>
        <a:srgbClr val="1980B6"/>
      </a:accent1>
      <a:accent2>
        <a:srgbClr val="D04F1A"/>
      </a:accent2>
      <a:accent3>
        <a:srgbClr val="000000"/>
      </a:accent3>
      <a:accent4>
        <a:srgbClr val="EB581D"/>
      </a:accent4>
      <a:accent5>
        <a:srgbClr val="1C9ADB"/>
      </a:accent5>
      <a:accent6>
        <a:srgbClr val="F0F0F1"/>
      </a:accent6>
      <a:hlink>
        <a:srgbClr val="1C9ADB"/>
      </a:hlink>
      <a:folHlink>
        <a:srgbClr val="1A88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Personnalisée 7">
      <a:dk1>
        <a:srgbClr val="33AFF7"/>
      </a:dk1>
      <a:lt1>
        <a:srgbClr val="FFFFFF"/>
      </a:lt1>
      <a:dk2>
        <a:srgbClr val="FF8939"/>
      </a:dk2>
      <a:lt2>
        <a:srgbClr val="F0F0F1"/>
      </a:lt2>
      <a:accent1>
        <a:srgbClr val="1980B6"/>
      </a:accent1>
      <a:accent2>
        <a:srgbClr val="D04F1A"/>
      </a:accent2>
      <a:accent3>
        <a:srgbClr val="000000"/>
      </a:accent3>
      <a:accent4>
        <a:srgbClr val="EB581D"/>
      </a:accent4>
      <a:accent5>
        <a:srgbClr val="1C9ADB"/>
      </a:accent5>
      <a:accent6>
        <a:srgbClr val="F0F0F1"/>
      </a:accent6>
      <a:hlink>
        <a:srgbClr val="1C9ADB"/>
      </a:hlink>
      <a:folHlink>
        <a:srgbClr val="1A88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Personnalisée 7">
      <a:dk1>
        <a:srgbClr val="33AFF7"/>
      </a:dk1>
      <a:lt1>
        <a:srgbClr val="FFFFFF"/>
      </a:lt1>
      <a:dk2>
        <a:srgbClr val="FF8939"/>
      </a:dk2>
      <a:lt2>
        <a:srgbClr val="F0F0F1"/>
      </a:lt2>
      <a:accent1>
        <a:srgbClr val="1980B6"/>
      </a:accent1>
      <a:accent2>
        <a:srgbClr val="D04F1A"/>
      </a:accent2>
      <a:accent3>
        <a:srgbClr val="000000"/>
      </a:accent3>
      <a:accent4>
        <a:srgbClr val="EB581D"/>
      </a:accent4>
      <a:accent5>
        <a:srgbClr val="1C9ADB"/>
      </a:accent5>
      <a:accent6>
        <a:srgbClr val="F0F0F1"/>
      </a:accent6>
      <a:hlink>
        <a:srgbClr val="1C9ADB"/>
      </a:hlink>
      <a:folHlink>
        <a:srgbClr val="1A88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6164</Words>
  <Application>Microsoft Macintosh PowerPoint</Application>
  <PresentationFormat>On-screen Show (16:9)</PresentationFormat>
  <Paragraphs>661</Paragraphs>
  <Slides>56</Slides>
  <Notes>53</Notes>
  <HiddenSlides>15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Design Template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Roboto Mono</vt:lpstr>
      <vt:lpstr>Thème Office</vt:lpstr>
      <vt:lpstr>1_Thème Office</vt:lpstr>
      <vt:lpstr>Thème Office</vt:lpstr>
      <vt:lpstr>Slide 1</vt:lpstr>
      <vt:lpstr>Slide 2</vt:lpstr>
      <vt:lpstr>What is a computer? </vt:lpstr>
      <vt:lpstr>Slide 4</vt:lpstr>
      <vt:lpstr>Slide 5</vt:lpstr>
      <vt:lpstr>Slide 6</vt:lpstr>
      <vt:lpstr>Do computers have brains?</vt:lpstr>
      <vt:lpstr>UNPLUGGED Exercise!</vt:lpstr>
      <vt:lpstr>Slide 9</vt:lpstr>
      <vt:lpstr>Slide 10</vt:lpstr>
      <vt:lpstr>Slide 11</vt:lpstr>
      <vt:lpstr>Slide 12</vt:lpstr>
      <vt:lpstr>Slide 13</vt:lpstr>
      <vt:lpstr>GO!</vt:lpstr>
      <vt:lpstr>Slide 15</vt:lpstr>
      <vt:lpstr>Slide 16</vt:lpstr>
      <vt:lpstr>Slide 17</vt:lpstr>
      <vt:lpstr>Slide 18</vt:lpstr>
      <vt:lpstr>GO!</vt:lpstr>
      <vt:lpstr>What are some of the things we learned during this activity? </vt:lpstr>
      <vt:lpstr>Slide 21</vt:lpstr>
      <vt:lpstr>PRACTICES  in COMPUTER PROGRAMMING</vt:lpstr>
      <vt:lpstr>Slide 23</vt:lpstr>
      <vt:lpstr>Slide 24</vt:lpstr>
      <vt:lpstr>Slide 25</vt:lpstr>
      <vt:lpstr>How do humans  communicate  with computers? 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Scratch Teacher Accounts: simple classroom management</vt:lpstr>
      <vt:lpstr>Slide 39</vt:lpstr>
      <vt:lpstr>Slide 40</vt:lpstr>
      <vt:lpstr>Slide 41</vt:lpstr>
      <vt:lpstr>ADDITIONAL INFORMATION &amp; CHALLENGES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Yasmin</cp:lastModifiedBy>
  <cp:revision>61</cp:revision>
  <dcterms:created xsi:type="dcterms:W3CDTF">2017-07-20T12:32:01Z</dcterms:created>
  <dcterms:modified xsi:type="dcterms:W3CDTF">2017-07-20T12:47:22Z</dcterms:modified>
</cp:coreProperties>
</file>